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Inter SemiBold"/>
      <p:regular r:id="rId16"/>
      <p:bold r:id="rId17"/>
      <p:italic r:id="rId18"/>
      <p:boldItalic r:id="rId19"/>
    </p:embeddedFont>
    <p:embeddedFont>
      <p:font typeface="Inter"/>
      <p:regular r:id="rId20"/>
      <p:bold r:id="rId21"/>
      <p:italic r:id="rId22"/>
      <p:boldItalic r:id="rId23"/>
    </p:embeddedFont>
    <p:embeddedFont>
      <p:font typeface="Inter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regular.fntdata"/><Relationship Id="rId22" Type="http://schemas.openxmlformats.org/officeDocument/2006/relationships/font" Target="fonts/Inter-italic.fntdata"/><Relationship Id="rId21" Type="http://schemas.openxmlformats.org/officeDocument/2006/relationships/font" Target="fonts/Inter-bold.fntdata"/><Relationship Id="rId24" Type="http://schemas.openxmlformats.org/officeDocument/2006/relationships/font" Target="fonts/InterMedium-regular.fntdata"/><Relationship Id="rId23" Type="http://schemas.openxmlformats.org/officeDocument/2006/relationships/font" Target="fonts/Int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Medium-italic.fntdata"/><Relationship Id="rId25" Type="http://schemas.openxmlformats.org/officeDocument/2006/relationships/font" Target="fonts/InterMedium-bold.fntdata"/><Relationship Id="rId27" Type="http://schemas.openxmlformats.org/officeDocument/2006/relationships/font" Target="fonts/Inter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InterSemiBold-bold.fntdata"/><Relationship Id="rId16" Type="http://schemas.openxmlformats.org/officeDocument/2006/relationships/font" Target="fonts/InterSemiBold-regular.fntdata"/><Relationship Id="rId19" Type="http://schemas.openxmlformats.org/officeDocument/2006/relationships/font" Target="fonts/InterSemiBold-boldItalic.fntdata"/><Relationship Id="rId18" Type="http://schemas.openxmlformats.org/officeDocument/2006/relationships/font" Target="fonts/Inter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2a0a50cf76a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2a0a50cf76a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a0a50cf76a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a0a50cf76a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ef66f3349b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1ef66f3349b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4f075fae29_0_1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24f075fae29_0_1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f075fae29_0_1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f075fae29_0_1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f075fae29_0_1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4f075fae29_0_1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f075fae29_0_1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4f075fae29_0_1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f075fae29_0_1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4f075fae29_0_1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a0a50cf76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a0a50cf76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a0a50cf76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a0a50cf76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" name="Google Shape;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050" y="609600"/>
            <a:ext cx="1865124" cy="2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506650" y="1479400"/>
            <a:ext cx="4684800" cy="13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06650" y="2872825"/>
            <a:ext cx="634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556">
          <p15:clr>
            <a:srgbClr val="FA7B17"/>
          </p15:clr>
        </p15:guide>
        <p15:guide id="2" pos="5374">
          <p15:clr>
            <a:srgbClr val="FA7B17"/>
          </p15:clr>
        </p15:guide>
        <p15:guide id="3" pos="3096">
          <p15:clr>
            <a:srgbClr val="FA7B17"/>
          </p15:clr>
        </p15:guide>
        <p15:guide id="4" pos="2664">
          <p15:clr>
            <a:srgbClr val="FA7B17"/>
          </p15:clr>
        </p15:guide>
        <p15:guide id="5" pos="2880">
          <p15:clr>
            <a:srgbClr val="FA7B17"/>
          </p15:clr>
        </p15:guide>
        <p15:guide id="6" orient="horz" pos="385">
          <p15:clr>
            <a:srgbClr val="FA7B17"/>
          </p15:clr>
        </p15:guide>
        <p15:guide id="7" orient="horz" pos="216">
          <p15:clr>
            <a:srgbClr val="FA7B17"/>
          </p15:clr>
        </p15:guide>
        <p15:guide id="8" orient="horz" pos="3024">
          <p15:clr>
            <a:srgbClr val="FA7B17"/>
          </p15:clr>
        </p15:guide>
        <p15:guide id="9" orient="horz" pos="2855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1">
  <p:cSld name="TITLE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" name="Google Shape;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050" y="609600"/>
            <a:ext cx="1865124" cy="2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506650" y="1479400"/>
            <a:ext cx="4684800" cy="13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506650" y="2872825"/>
            <a:ext cx="634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556">
          <p15:clr>
            <a:srgbClr val="FA7B17"/>
          </p15:clr>
        </p15:guide>
        <p15:guide id="2" pos="5374">
          <p15:clr>
            <a:srgbClr val="FA7B17"/>
          </p15:clr>
        </p15:guide>
        <p15:guide id="3" pos="3096">
          <p15:clr>
            <a:srgbClr val="FA7B17"/>
          </p15:clr>
        </p15:guide>
        <p15:guide id="4" pos="2664">
          <p15:clr>
            <a:srgbClr val="FA7B17"/>
          </p15:clr>
        </p15:guide>
        <p15:guide id="5" pos="2880">
          <p15:clr>
            <a:srgbClr val="FA7B17"/>
          </p15:clr>
        </p15:guide>
        <p15:guide id="6" orient="horz" pos="385">
          <p15:clr>
            <a:srgbClr val="FA7B17"/>
          </p15:clr>
        </p15:guide>
        <p15:guide id="7" orient="horz" pos="216">
          <p15:clr>
            <a:srgbClr val="FA7B17"/>
          </p15:clr>
        </p15:guide>
        <p15:guide id="8" orient="horz" pos="3024">
          <p15:clr>
            <a:srgbClr val="FA7B17"/>
          </p15:clr>
        </p15:guide>
        <p15:guide id="9" orient="horz" pos="2855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Light) 1">
  <p:cSld name="TITLE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051908" y="46561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55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 algn="r">
              <a:buNone/>
              <a:defRPr sz="55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 algn="r">
              <a:buNone/>
              <a:defRPr sz="55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 algn="r">
              <a:buNone/>
              <a:defRPr sz="55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 algn="r">
              <a:buNone/>
              <a:defRPr sz="55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 algn="r">
              <a:buNone/>
              <a:defRPr sz="55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 algn="r">
              <a:buNone/>
              <a:defRPr sz="55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 algn="r">
              <a:buNone/>
              <a:defRPr sz="55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 algn="r">
              <a:buNone/>
              <a:defRPr sz="550">
                <a:solidFill>
                  <a:srgbClr val="666666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394825" y="4698350"/>
            <a:ext cx="2226900" cy="351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56">
          <p15:clr>
            <a:srgbClr val="FA7B17"/>
          </p15:clr>
        </p15:guide>
        <p15:guide id="2" pos="5374">
          <p15:clr>
            <a:srgbClr val="FA7B17"/>
          </p15:clr>
        </p15:guide>
        <p15:guide id="3" pos="3096">
          <p15:clr>
            <a:srgbClr val="FA7B17"/>
          </p15:clr>
        </p15:guide>
        <p15:guide id="4" pos="2664">
          <p15:clr>
            <a:srgbClr val="FA7B17"/>
          </p15:clr>
        </p15:guide>
        <p15:guide id="5" pos="2880">
          <p15:clr>
            <a:srgbClr val="FA7B17"/>
          </p15:clr>
        </p15:guide>
        <p15:guide id="6" orient="horz" pos="385">
          <p15:clr>
            <a:srgbClr val="FA7B17"/>
          </p15:clr>
        </p15:guide>
        <p15:guide id="7" orient="horz" pos="216">
          <p15:clr>
            <a:srgbClr val="FA7B17"/>
          </p15:clr>
        </p15:guide>
        <p15:guide id="8" orient="horz" pos="3024">
          <p15:clr>
            <a:srgbClr val="FA7B17"/>
          </p15:clr>
        </p15:guide>
        <p15:guide id="9" orient="horz" pos="2855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708550" y="1479400"/>
            <a:ext cx="4684800" cy="13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 SemiBold"/>
              <a:buNone/>
              <a:defRPr sz="41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buNone/>
              <a:defRPr sz="13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buNone/>
              <a:defRPr sz="13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buNone/>
              <a:defRPr sz="13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buNone/>
              <a:defRPr sz="13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buNone/>
              <a:defRPr sz="13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buNone/>
              <a:defRPr sz="13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buNone/>
              <a:defRPr sz="13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buNone/>
              <a:defRPr sz="13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450" y="464850"/>
            <a:ext cx="1812249" cy="4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324100" y="4409950"/>
            <a:ext cx="1319400" cy="642300"/>
          </a:xfrm>
          <a:prstGeom prst="rect">
            <a:avLst/>
          </a:prstGeom>
          <a:solidFill>
            <a:srgbClr val="0A03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56">
          <p15:clr>
            <a:srgbClr val="FA7B17"/>
          </p15:clr>
        </p15:guide>
        <p15:guide id="2" pos="5374">
          <p15:clr>
            <a:srgbClr val="FA7B17"/>
          </p15:clr>
        </p15:guide>
        <p15:guide id="3" pos="3096">
          <p15:clr>
            <a:srgbClr val="FA7B17"/>
          </p15:clr>
        </p15:guide>
        <p15:guide id="4" pos="2664">
          <p15:clr>
            <a:srgbClr val="FA7B17"/>
          </p15:clr>
        </p15:guide>
        <p15:guide id="5" pos="2880">
          <p15:clr>
            <a:srgbClr val="FA7B17"/>
          </p15:clr>
        </p15:guide>
        <p15:guide id="6" orient="horz" pos="385">
          <p15:clr>
            <a:srgbClr val="FA7B17"/>
          </p15:clr>
        </p15:guide>
        <p15:guide id="7" orient="horz" pos="216">
          <p15:clr>
            <a:srgbClr val="FA7B17"/>
          </p15:clr>
        </p15:guide>
        <p15:guide id="8" orient="horz" pos="3024">
          <p15:clr>
            <a:srgbClr val="FA7B17"/>
          </p15:clr>
        </p15:guide>
        <p15:guide id="9" orient="horz" pos="2855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506650" y="755450"/>
            <a:ext cx="80244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 Medium"/>
              <a:buNone/>
              <a:defRPr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 Medium"/>
              <a:buNone/>
              <a:defRPr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 Medium"/>
              <a:buNone/>
              <a:defRPr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 Medium"/>
              <a:buNone/>
              <a:defRPr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 Medium"/>
              <a:buNone/>
              <a:defRPr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 Medium"/>
              <a:buNone/>
              <a:defRPr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 Medium"/>
              <a:buNone/>
              <a:defRPr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 Medium"/>
              <a:buNone/>
              <a:defRPr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 Medium"/>
              <a:buNone/>
              <a:defRPr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051908" y="46561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550">
                <a:solidFill>
                  <a:srgbClr val="B0BDC5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 algn="r">
              <a:buNone/>
              <a:defRPr sz="550">
                <a:solidFill>
                  <a:srgbClr val="B0BDC5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 algn="r">
              <a:buNone/>
              <a:defRPr sz="550">
                <a:solidFill>
                  <a:srgbClr val="B0BDC5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 algn="r">
              <a:buNone/>
              <a:defRPr sz="550">
                <a:solidFill>
                  <a:srgbClr val="B0BDC5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 algn="r">
              <a:buNone/>
              <a:defRPr sz="550">
                <a:solidFill>
                  <a:srgbClr val="B0BDC5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 algn="r">
              <a:buNone/>
              <a:defRPr sz="550">
                <a:solidFill>
                  <a:srgbClr val="B0BDC5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 algn="r">
              <a:buNone/>
              <a:defRPr sz="550">
                <a:solidFill>
                  <a:srgbClr val="B0BDC5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 algn="r">
              <a:buNone/>
              <a:defRPr sz="550">
                <a:solidFill>
                  <a:srgbClr val="B0BDC5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 algn="r">
              <a:buNone/>
              <a:defRPr sz="550">
                <a:solidFill>
                  <a:srgbClr val="B0BDC5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950" y="208490"/>
            <a:ext cx="736352" cy="2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/>
          <p:nvPr/>
        </p:nvSpPr>
        <p:spPr>
          <a:xfrm>
            <a:off x="407875" y="4625000"/>
            <a:ext cx="11685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56">
          <p15:clr>
            <a:srgbClr val="FA7B17"/>
          </p15:clr>
        </p15:guide>
        <p15:guide id="2" pos="5374">
          <p15:clr>
            <a:srgbClr val="FA7B17"/>
          </p15:clr>
        </p15:guide>
        <p15:guide id="3" pos="3096">
          <p15:clr>
            <a:srgbClr val="FA7B17"/>
          </p15:clr>
        </p15:guide>
        <p15:guide id="4" pos="2664">
          <p15:clr>
            <a:srgbClr val="FA7B17"/>
          </p15:clr>
        </p15:guide>
        <p15:guide id="5" pos="2880">
          <p15:clr>
            <a:srgbClr val="FA7B17"/>
          </p15:clr>
        </p15:guide>
        <p15:guide id="6" orient="horz" pos="385">
          <p15:clr>
            <a:srgbClr val="FA7B17"/>
          </p15:clr>
        </p15:guide>
        <p15:guide id="7" orient="horz" pos="216">
          <p15:clr>
            <a:srgbClr val="FA7B17"/>
          </p15:clr>
        </p15:guide>
        <p15:guide id="8" orient="horz" pos="3024">
          <p15:clr>
            <a:srgbClr val="FA7B17"/>
          </p15:clr>
        </p15:guide>
        <p15:guide id="9" orient="horz" pos="2855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631" r="622" t="0"/>
          <a:stretch/>
        </p:blipFill>
        <p:spPr>
          <a:xfrm>
            <a:off x="613050" y="4804273"/>
            <a:ext cx="685673" cy="8534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4.png"/><Relationship Id="rId22" Type="http://schemas.openxmlformats.org/officeDocument/2006/relationships/image" Target="../media/image152.png"/><Relationship Id="rId21" Type="http://schemas.openxmlformats.org/officeDocument/2006/relationships/image" Target="../media/image144.png"/><Relationship Id="rId24" Type="http://schemas.openxmlformats.org/officeDocument/2006/relationships/image" Target="../media/image147.png"/><Relationship Id="rId23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1.png"/><Relationship Id="rId4" Type="http://schemas.openxmlformats.org/officeDocument/2006/relationships/image" Target="../media/image133.png"/><Relationship Id="rId9" Type="http://schemas.openxmlformats.org/officeDocument/2006/relationships/image" Target="../media/image146.png"/><Relationship Id="rId26" Type="http://schemas.openxmlformats.org/officeDocument/2006/relationships/image" Target="../media/image153.png"/><Relationship Id="rId25" Type="http://schemas.openxmlformats.org/officeDocument/2006/relationships/image" Target="../media/image148.png"/><Relationship Id="rId28" Type="http://schemas.openxmlformats.org/officeDocument/2006/relationships/image" Target="../media/image167.png"/><Relationship Id="rId27" Type="http://schemas.openxmlformats.org/officeDocument/2006/relationships/image" Target="../media/image163.png"/><Relationship Id="rId5" Type="http://schemas.openxmlformats.org/officeDocument/2006/relationships/image" Target="../media/image135.png"/><Relationship Id="rId6" Type="http://schemas.openxmlformats.org/officeDocument/2006/relationships/image" Target="../media/image143.png"/><Relationship Id="rId29" Type="http://schemas.openxmlformats.org/officeDocument/2006/relationships/image" Target="../media/image164.png"/><Relationship Id="rId7" Type="http://schemas.openxmlformats.org/officeDocument/2006/relationships/image" Target="../media/image137.png"/><Relationship Id="rId8" Type="http://schemas.openxmlformats.org/officeDocument/2006/relationships/image" Target="../media/image136.png"/><Relationship Id="rId31" Type="http://schemas.openxmlformats.org/officeDocument/2006/relationships/image" Target="../media/image157.png"/><Relationship Id="rId30" Type="http://schemas.openxmlformats.org/officeDocument/2006/relationships/image" Target="../media/image158.png"/><Relationship Id="rId11" Type="http://schemas.openxmlformats.org/officeDocument/2006/relationships/image" Target="../media/image140.png"/><Relationship Id="rId33" Type="http://schemas.openxmlformats.org/officeDocument/2006/relationships/image" Target="../media/image159.png"/><Relationship Id="rId10" Type="http://schemas.openxmlformats.org/officeDocument/2006/relationships/image" Target="../media/image139.png"/><Relationship Id="rId32" Type="http://schemas.openxmlformats.org/officeDocument/2006/relationships/image" Target="../media/image156.png"/><Relationship Id="rId13" Type="http://schemas.openxmlformats.org/officeDocument/2006/relationships/image" Target="../media/image134.png"/><Relationship Id="rId35" Type="http://schemas.openxmlformats.org/officeDocument/2006/relationships/image" Target="../media/image162.png"/><Relationship Id="rId12" Type="http://schemas.openxmlformats.org/officeDocument/2006/relationships/image" Target="../media/image149.png"/><Relationship Id="rId34" Type="http://schemas.openxmlformats.org/officeDocument/2006/relationships/image" Target="../media/image165.png"/><Relationship Id="rId15" Type="http://schemas.openxmlformats.org/officeDocument/2006/relationships/image" Target="../media/image155.png"/><Relationship Id="rId14" Type="http://schemas.openxmlformats.org/officeDocument/2006/relationships/image" Target="../media/image145.png"/><Relationship Id="rId36" Type="http://schemas.openxmlformats.org/officeDocument/2006/relationships/image" Target="../media/image161.png"/><Relationship Id="rId17" Type="http://schemas.openxmlformats.org/officeDocument/2006/relationships/image" Target="../media/image150.png"/><Relationship Id="rId16" Type="http://schemas.openxmlformats.org/officeDocument/2006/relationships/image" Target="../media/image132.png"/><Relationship Id="rId19" Type="http://schemas.openxmlformats.org/officeDocument/2006/relationships/image" Target="../media/image142.png"/><Relationship Id="rId18" Type="http://schemas.openxmlformats.org/officeDocument/2006/relationships/image" Target="../media/image1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latformengineering.org/slack-rd" TargetMode="Externa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0.png"/><Relationship Id="rId13" Type="http://schemas.openxmlformats.org/officeDocument/2006/relationships/image" Target="../media/image12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19.png"/><Relationship Id="rId15" Type="http://schemas.openxmlformats.org/officeDocument/2006/relationships/image" Target="../media/image20.png"/><Relationship Id="rId14" Type="http://schemas.openxmlformats.org/officeDocument/2006/relationships/image" Target="../media/image8.png"/><Relationship Id="rId17" Type="http://schemas.openxmlformats.org/officeDocument/2006/relationships/image" Target="../media/image24.png"/><Relationship Id="rId16" Type="http://schemas.openxmlformats.org/officeDocument/2006/relationships/image" Target="../media/image18.png"/><Relationship Id="rId5" Type="http://schemas.openxmlformats.org/officeDocument/2006/relationships/image" Target="../media/image1.png"/><Relationship Id="rId19" Type="http://schemas.openxmlformats.org/officeDocument/2006/relationships/image" Target="../media/image22.png"/><Relationship Id="rId6" Type="http://schemas.openxmlformats.org/officeDocument/2006/relationships/image" Target="../media/image9.png"/><Relationship Id="rId18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png"/><Relationship Id="rId11" Type="http://schemas.openxmlformats.org/officeDocument/2006/relationships/image" Target="../media/image26.png"/><Relationship Id="rId10" Type="http://schemas.openxmlformats.org/officeDocument/2006/relationships/image" Target="../media/image34.png"/><Relationship Id="rId21" Type="http://schemas.openxmlformats.org/officeDocument/2006/relationships/image" Target="../media/image23.png"/><Relationship Id="rId13" Type="http://schemas.openxmlformats.org/officeDocument/2006/relationships/image" Target="../media/image30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25.png"/><Relationship Id="rId15" Type="http://schemas.openxmlformats.org/officeDocument/2006/relationships/image" Target="../media/image31.png"/><Relationship Id="rId14" Type="http://schemas.openxmlformats.org/officeDocument/2006/relationships/image" Target="../media/image29.png"/><Relationship Id="rId17" Type="http://schemas.openxmlformats.org/officeDocument/2006/relationships/image" Target="../media/image22.png"/><Relationship Id="rId16" Type="http://schemas.openxmlformats.org/officeDocument/2006/relationships/image" Target="../media/image33.png"/><Relationship Id="rId5" Type="http://schemas.openxmlformats.org/officeDocument/2006/relationships/image" Target="../media/image10.png"/><Relationship Id="rId19" Type="http://schemas.openxmlformats.org/officeDocument/2006/relationships/image" Target="../media/image18.png"/><Relationship Id="rId6" Type="http://schemas.openxmlformats.org/officeDocument/2006/relationships/image" Target="../media/image8.png"/><Relationship Id="rId18" Type="http://schemas.openxmlformats.org/officeDocument/2006/relationships/image" Target="../media/image40.png"/><Relationship Id="rId7" Type="http://schemas.openxmlformats.org/officeDocument/2006/relationships/image" Target="../media/image1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.png"/><Relationship Id="rId11" Type="http://schemas.openxmlformats.org/officeDocument/2006/relationships/image" Target="../media/image42.png"/><Relationship Id="rId10" Type="http://schemas.openxmlformats.org/officeDocument/2006/relationships/image" Target="../media/image64.png"/><Relationship Id="rId13" Type="http://schemas.openxmlformats.org/officeDocument/2006/relationships/image" Target="../media/image50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Relationship Id="rId15" Type="http://schemas.openxmlformats.org/officeDocument/2006/relationships/image" Target="../media/image46.png"/><Relationship Id="rId14" Type="http://schemas.openxmlformats.org/officeDocument/2006/relationships/image" Target="../media/image36.png"/><Relationship Id="rId17" Type="http://schemas.openxmlformats.org/officeDocument/2006/relationships/image" Target="../media/image43.png"/><Relationship Id="rId16" Type="http://schemas.openxmlformats.org/officeDocument/2006/relationships/image" Target="../media/image39.png"/><Relationship Id="rId5" Type="http://schemas.openxmlformats.org/officeDocument/2006/relationships/image" Target="../media/image10.png"/><Relationship Id="rId19" Type="http://schemas.openxmlformats.org/officeDocument/2006/relationships/image" Target="../media/image24.png"/><Relationship Id="rId6" Type="http://schemas.openxmlformats.org/officeDocument/2006/relationships/image" Target="../media/image13.png"/><Relationship Id="rId18" Type="http://schemas.openxmlformats.org/officeDocument/2006/relationships/image" Target="../media/image18.png"/><Relationship Id="rId7" Type="http://schemas.openxmlformats.org/officeDocument/2006/relationships/image" Target="../media/image12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61.png"/><Relationship Id="rId11" Type="http://schemas.openxmlformats.org/officeDocument/2006/relationships/image" Target="../media/image43.png"/><Relationship Id="rId10" Type="http://schemas.openxmlformats.org/officeDocument/2006/relationships/image" Target="../media/image48.png"/><Relationship Id="rId21" Type="http://schemas.openxmlformats.org/officeDocument/2006/relationships/image" Target="../media/image59.png"/><Relationship Id="rId13" Type="http://schemas.openxmlformats.org/officeDocument/2006/relationships/image" Target="../media/image44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Relationship Id="rId15" Type="http://schemas.openxmlformats.org/officeDocument/2006/relationships/image" Target="../media/image53.png"/><Relationship Id="rId14" Type="http://schemas.openxmlformats.org/officeDocument/2006/relationships/image" Target="../media/image47.png"/><Relationship Id="rId17" Type="http://schemas.openxmlformats.org/officeDocument/2006/relationships/image" Target="../media/image52.png"/><Relationship Id="rId16" Type="http://schemas.openxmlformats.org/officeDocument/2006/relationships/image" Target="../media/image56.png"/><Relationship Id="rId5" Type="http://schemas.openxmlformats.org/officeDocument/2006/relationships/image" Target="../media/image12.png"/><Relationship Id="rId19" Type="http://schemas.openxmlformats.org/officeDocument/2006/relationships/image" Target="../media/image62.png"/><Relationship Id="rId6" Type="http://schemas.openxmlformats.org/officeDocument/2006/relationships/image" Target="../media/image8.png"/><Relationship Id="rId18" Type="http://schemas.openxmlformats.org/officeDocument/2006/relationships/image" Target="../media/image58.png"/><Relationship Id="rId7" Type="http://schemas.openxmlformats.org/officeDocument/2006/relationships/image" Target="../media/image41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.png"/><Relationship Id="rId11" Type="http://schemas.openxmlformats.org/officeDocument/2006/relationships/image" Target="../media/image13.png"/><Relationship Id="rId22" Type="http://schemas.openxmlformats.org/officeDocument/2006/relationships/image" Target="../media/image23.png"/><Relationship Id="rId10" Type="http://schemas.openxmlformats.org/officeDocument/2006/relationships/image" Target="../media/image15.png"/><Relationship Id="rId21" Type="http://schemas.openxmlformats.org/officeDocument/2006/relationships/image" Target="../media/image33.png"/><Relationship Id="rId13" Type="http://schemas.openxmlformats.org/officeDocument/2006/relationships/image" Target="../media/image8.png"/><Relationship Id="rId12" Type="http://schemas.openxmlformats.org/officeDocument/2006/relationships/image" Target="../media/image12.png"/><Relationship Id="rId23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5" Type="http://schemas.openxmlformats.org/officeDocument/2006/relationships/image" Target="../media/image40.png"/><Relationship Id="rId14" Type="http://schemas.openxmlformats.org/officeDocument/2006/relationships/image" Target="../media/image20.png"/><Relationship Id="rId17" Type="http://schemas.openxmlformats.org/officeDocument/2006/relationships/image" Target="../media/image24.png"/><Relationship Id="rId16" Type="http://schemas.openxmlformats.org/officeDocument/2006/relationships/image" Target="../media/image18.png"/><Relationship Id="rId5" Type="http://schemas.openxmlformats.org/officeDocument/2006/relationships/image" Target="../media/image9.png"/><Relationship Id="rId19" Type="http://schemas.openxmlformats.org/officeDocument/2006/relationships/image" Target="../media/image30.png"/><Relationship Id="rId6" Type="http://schemas.openxmlformats.org/officeDocument/2006/relationships/image" Target="../media/image21.png"/><Relationship Id="rId18" Type="http://schemas.openxmlformats.org/officeDocument/2006/relationships/image" Target="../media/image25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40" Type="http://schemas.openxmlformats.org/officeDocument/2006/relationships/image" Target="../media/image103.png"/><Relationship Id="rId20" Type="http://schemas.openxmlformats.org/officeDocument/2006/relationships/image" Target="../media/image66.png"/><Relationship Id="rId42" Type="http://schemas.openxmlformats.org/officeDocument/2006/relationships/image" Target="../media/image99.png"/><Relationship Id="rId41" Type="http://schemas.openxmlformats.org/officeDocument/2006/relationships/image" Target="../media/image112.png"/><Relationship Id="rId22" Type="http://schemas.openxmlformats.org/officeDocument/2006/relationships/image" Target="../media/image76.png"/><Relationship Id="rId21" Type="http://schemas.openxmlformats.org/officeDocument/2006/relationships/image" Target="../media/image80.png"/><Relationship Id="rId43" Type="http://schemas.openxmlformats.org/officeDocument/2006/relationships/image" Target="../media/image98.png"/><Relationship Id="rId24" Type="http://schemas.openxmlformats.org/officeDocument/2006/relationships/image" Target="../media/image81.png"/><Relationship Id="rId23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3.png"/><Relationship Id="rId4" Type="http://schemas.openxmlformats.org/officeDocument/2006/relationships/image" Target="../media/image23.png"/><Relationship Id="rId9" Type="http://schemas.openxmlformats.org/officeDocument/2006/relationships/image" Target="../media/image79.png"/><Relationship Id="rId26" Type="http://schemas.openxmlformats.org/officeDocument/2006/relationships/image" Target="../media/image91.png"/><Relationship Id="rId25" Type="http://schemas.openxmlformats.org/officeDocument/2006/relationships/image" Target="../media/image71.png"/><Relationship Id="rId28" Type="http://schemas.openxmlformats.org/officeDocument/2006/relationships/image" Target="../media/image82.png"/><Relationship Id="rId27" Type="http://schemas.openxmlformats.org/officeDocument/2006/relationships/image" Target="../media/image83.png"/><Relationship Id="rId5" Type="http://schemas.openxmlformats.org/officeDocument/2006/relationships/image" Target="../media/image57.png"/><Relationship Id="rId6" Type="http://schemas.openxmlformats.org/officeDocument/2006/relationships/image" Target="../media/image55.png"/><Relationship Id="rId29" Type="http://schemas.openxmlformats.org/officeDocument/2006/relationships/image" Target="../media/image85.png"/><Relationship Id="rId7" Type="http://schemas.openxmlformats.org/officeDocument/2006/relationships/image" Target="../media/image67.png"/><Relationship Id="rId8" Type="http://schemas.openxmlformats.org/officeDocument/2006/relationships/image" Target="../media/image74.png"/><Relationship Id="rId31" Type="http://schemas.openxmlformats.org/officeDocument/2006/relationships/image" Target="../media/image59.png"/><Relationship Id="rId30" Type="http://schemas.openxmlformats.org/officeDocument/2006/relationships/image" Target="../media/image89.png"/><Relationship Id="rId11" Type="http://schemas.openxmlformats.org/officeDocument/2006/relationships/image" Target="../media/image88.png"/><Relationship Id="rId33" Type="http://schemas.openxmlformats.org/officeDocument/2006/relationships/image" Target="../media/image113.png"/><Relationship Id="rId10" Type="http://schemas.openxmlformats.org/officeDocument/2006/relationships/image" Target="../media/image65.png"/><Relationship Id="rId32" Type="http://schemas.openxmlformats.org/officeDocument/2006/relationships/image" Target="../media/image87.png"/><Relationship Id="rId13" Type="http://schemas.openxmlformats.org/officeDocument/2006/relationships/image" Target="../media/image72.png"/><Relationship Id="rId35" Type="http://schemas.openxmlformats.org/officeDocument/2006/relationships/image" Target="../media/image94.png"/><Relationship Id="rId12" Type="http://schemas.openxmlformats.org/officeDocument/2006/relationships/image" Target="../media/image68.png"/><Relationship Id="rId34" Type="http://schemas.openxmlformats.org/officeDocument/2006/relationships/image" Target="../media/image96.png"/><Relationship Id="rId15" Type="http://schemas.openxmlformats.org/officeDocument/2006/relationships/image" Target="../media/image60.png"/><Relationship Id="rId37" Type="http://schemas.openxmlformats.org/officeDocument/2006/relationships/image" Target="../media/image95.png"/><Relationship Id="rId14" Type="http://schemas.openxmlformats.org/officeDocument/2006/relationships/image" Target="../media/image70.png"/><Relationship Id="rId36" Type="http://schemas.openxmlformats.org/officeDocument/2006/relationships/image" Target="../media/image100.png"/><Relationship Id="rId17" Type="http://schemas.openxmlformats.org/officeDocument/2006/relationships/image" Target="../media/image69.png"/><Relationship Id="rId39" Type="http://schemas.openxmlformats.org/officeDocument/2006/relationships/image" Target="../media/image48.png"/><Relationship Id="rId16" Type="http://schemas.openxmlformats.org/officeDocument/2006/relationships/image" Target="../media/image73.png"/><Relationship Id="rId38" Type="http://schemas.openxmlformats.org/officeDocument/2006/relationships/image" Target="../media/image105.png"/><Relationship Id="rId19" Type="http://schemas.openxmlformats.org/officeDocument/2006/relationships/image" Target="../media/image78.png"/><Relationship Id="rId18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1.png"/><Relationship Id="rId22" Type="http://schemas.openxmlformats.org/officeDocument/2006/relationships/image" Target="../media/image124.png"/><Relationship Id="rId21" Type="http://schemas.openxmlformats.org/officeDocument/2006/relationships/image" Target="../media/image121.png"/><Relationship Id="rId24" Type="http://schemas.openxmlformats.org/officeDocument/2006/relationships/image" Target="../media/image132.png"/><Relationship Id="rId23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2.png"/><Relationship Id="rId4" Type="http://schemas.openxmlformats.org/officeDocument/2006/relationships/image" Target="../media/image101.png"/><Relationship Id="rId9" Type="http://schemas.openxmlformats.org/officeDocument/2006/relationships/image" Target="../media/image47.png"/><Relationship Id="rId26" Type="http://schemas.openxmlformats.org/officeDocument/2006/relationships/image" Target="../media/image126.png"/><Relationship Id="rId25" Type="http://schemas.openxmlformats.org/officeDocument/2006/relationships/image" Target="../media/image122.png"/><Relationship Id="rId28" Type="http://schemas.openxmlformats.org/officeDocument/2006/relationships/image" Target="../media/image129.png"/><Relationship Id="rId27" Type="http://schemas.openxmlformats.org/officeDocument/2006/relationships/image" Target="../media/image127.png"/><Relationship Id="rId5" Type="http://schemas.openxmlformats.org/officeDocument/2006/relationships/image" Target="../media/image104.png"/><Relationship Id="rId6" Type="http://schemas.openxmlformats.org/officeDocument/2006/relationships/image" Target="../media/image106.png"/><Relationship Id="rId29" Type="http://schemas.openxmlformats.org/officeDocument/2006/relationships/image" Target="../media/image130.png"/><Relationship Id="rId7" Type="http://schemas.openxmlformats.org/officeDocument/2006/relationships/image" Target="../media/image97.png"/><Relationship Id="rId8" Type="http://schemas.openxmlformats.org/officeDocument/2006/relationships/image" Target="../media/image119.png"/><Relationship Id="rId31" Type="http://schemas.openxmlformats.org/officeDocument/2006/relationships/image" Target="../media/image131.png"/><Relationship Id="rId30" Type="http://schemas.openxmlformats.org/officeDocument/2006/relationships/image" Target="../media/image128.png"/><Relationship Id="rId11" Type="http://schemas.openxmlformats.org/officeDocument/2006/relationships/image" Target="../media/image110.png"/><Relationship Id="rId10" Type="http://schemas.openxmlformats.org/officeDocument/2006/relationships/image" Target="../media/image107.png"/><Relationship Id="rId32" Type="http://schemas.openxmlformats.org/officeDocument/2006/relationships/image" Target="../media/image58.png"/><Relationship Id="rId13" Type="http://schemas.openxmlformats.org/officeDocument/2006/relationships/image" Target="../media/image123.png"/><Relationship Id="rId12" Type="http://schemas.openxmlformats.org/officeDocument/2006/relationships/image" Target="../media/image52.png"/><Relationship Id="rId15" Type="http://schemas.openxmlformats.org/officeDocument/2006/relationships/image" Target="../media/image117.png"/><Relationship Id="rId14" Type="http://schemas.openxmlformats.org/officeDocument/2006/relationships/image" Target="../media/image118.png"/><Relationship Id="rId17" Type="http://schemas.openxmlformats.org/officeDocument/2006/relationships/image" Target="../media/image138.png"/><Relationship Id="rId16" Type="http://schemas.openxmlformats.org/officeDocument/2006/relationships/image" Target="../media/image114.png"/><Relationship Id="rId19" Type="http://schemas.openxmlformats.org/officeDocument/2006/relationships/image" Target="../media/image120.png"/><Relationship Id="rId18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10825" y="2500375"/>
            <a:ext cx="73698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your own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 reference architecture</a:t>
            </a:r>
            <a:endParaRPr/>
          </a:p>
        </p:txBody>
      </p:sp>
      <p:sp>
        <p:nvSpPr>
          <p:cNvPr id="35" name="Google Shape;35;p7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https://platformengineering.org/platform-tooling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"/>
          <p:cNvSpPr/>
          <p:nvPr/>
        </p:nvSpPr>
        <p:spPr>
          <a:xfrm>
            <a:off x="317550" y="557400"/>
            <a:ext cx="6057600" cy="4243200"/>
          </a:xfrm>
          <a:prstGeom prst="roundRect">
            <a:avLst>
              <a:gd fmla="val 159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9" name="Google Shape;7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325" y="2895122"/>
            <a:ext cx="228850" cy="2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6"/>
          <p:cNvSpPr txBox="1"/>
          <p:nvPr/>
        </p:nvSpPr>
        <p:spPr>
          <a:xfrm>
            <a:off x="317550" y="207025"/>
            <a:ext cx="3792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Platform tools</a:t>
            </a:r>
            <a:endParaRPr sz="12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21" name="Google Shape;721;p16"/>
          <p:cNvSpPr/>
          <p:nvPr/>
        </p:nvSpPr>
        <p:spPr>
          <a:xfrm>
            <a:off x="514196" y="911196"/>
            <a:ext cx="1074000" cy="18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Compute</a:t>
            </a:r>
            <a:endParaRPr sz="7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22" name="Google Shape;72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96" y="1168271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6"/>
          <p:cNvSpPr txBox="1"/>
          <p:nvPr/>
        </p:nvSpPr>
        <p:spPr>
          <a:xfrm>
            <a:off x="809694" y="1229606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Amazon EKS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24" name="Google Shape;724;p16"/>
          <p:cNvPicPr preferRelativeResize="0"/>
          <p:nvPr/>
        </p:nvPicPr>
        <p:blipFill rotWithShape="1">
          <a:blip r:embed="rId5">
            <a:alphaModFix/>
          </a:blip>
          <a:srcRect b="6109" l="0" r="0" t="6109"/>
          <a:stretch/>
        </p:blipFill>
        <p:spPr>
          <a:xfrm>
            <a:off x="514196" y="1455748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6"/>
          <p:cNvSpPr txBox="1"/>
          <p:nvPr/>
        </p:nvSpPr>
        <p:spPr>
          <a:xfrm>
            <a:off x="809694" y="1466938"/>
            <a:ext cx="778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Google Kubernetes Engine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26" name="Google Shape;726;p16"/>
          <p:cNvPicPr preferRelativeResize="0"/>
          <p:nvPr/>
        </p:nvPicPr>
        <p:blipFill rotWithShape="1">
          <a:blip r:embed="rId6">
            <a:alphaModFix/>
          </a:blip>
          <a:srcRect b="0" l="553" r="543" t="0"/>
          <a:stretch/>
        </p:blipFill>
        <p:spPr>
          <a:xfrm>
            <a:off x="514196" y="1743223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16"/>
          <p:cNvSpPr txBox="1"/>
          <p:nvPr/>
        </p:nvSpPr>
        <p:spPr>
          <a:xfrm>
            <a:off x="809694" y="1768740"/>
            <a:ext cx="778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Azure Kubernetes Service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28" name="Google Shape;728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4196" y="2513823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6"/>
          <p:cNvSpPr txBox="1"/>
          <p:nvPr/>
        </p:nvSpPr>
        <p:spPr>
          <a:xfrm>
            <a:off x="809694" y="257515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Rancher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30" name="Google Shape;730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4196" y="2801298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16"/>
          <p:cNvSpPr txBox="1"/>
          <p:nvPr/>
        </p:nvSpPr>
        <p:spPr>
          <a:xfrm>
            <a:off x="809694" y="286263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Kubermatic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32" name="Google Shape;732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4196" y="3088773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16"/>
          <p:cNvSpPr txBox="1"/>
          <p:nvPr/>
        </p:nvSpPr>
        <p:spPr>
          <a:xfrm>
            <a:off x="809694" y="315010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Rafay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34" name="Google Shape;734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4196" y="3376248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16"/>
          <p:cNvSpPr txBox="1"/>
          <p:nvPr/>
        </p:nvSpPr>
        <p:spPr>
          <a:xfrm>
            <a:off x="809694" y="343758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Ambassador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36" name="Google Shape;736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4196" y="3663723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16"/>
          <p:cNvSpPr txBox="1"/>
          <p:nvPr/>
        </p:nvSpPr>
        <p:spPr>
          <a:xfrm>
            <a:off x="809694" y="372505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Capsule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38" name="Google Shape;738;p16"/>
          <p:cNvSpPr/>
          <p:nvPr/>
        </p:nvSpPr>
        <p:spPr>
          <a:xfrm>
            <a:off x="1925321" y="911196"/>
            <a:ext cx="1074000" cy="18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Data</a:t>
            </a:r>
            <a:endParaRPr sz="7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39" name="Google Shape;739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25321" y="1168271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16"/>
          <p:cNvSpPr txBox="1"/>
          <p:nvPr/>
        </p:nvSpPr>
        <p:spPr>
          <a:xfrm>
            <a:off x="2220819" y="1229606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Amazon S3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41" name="Google Shape;741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25321" y="1455748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6"/>
          <p:cNvSpPr txBox="1"/>
          <p:nvPr/>
        </p:nvSpPr>
        <p:spPr>
          <a:xfrm>
            <a:off x="2220819" y="151708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Aiven</a:t>
            </a: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43" name="Google Shape;743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925321" y="1743223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6"/>
          <p:cNvSpPr txBox="1"/>
          <p:nvPr/>
        </p:nvSpPr>
        <p:spPr>
          <a:xfrm>
            <a:off x="2220819" y="180455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PostgresSQL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45" name="Google Shape;745;p16"/>
          <p:cNvSpPr txBox="1"/>
          <p:nvPr/>
        </p:nvSpPr>
        <p:spPr>
          <a:xfrm>
            <a:off x="514200" y="671302"/>
            <a:ext cx="32199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ter SemiBold"/>
                <a:ea typeface="Inter SemiBold"/>
                <a:cs typeface="Inter SemiBold"/>
                <a:sym typeface="Inter SemiBold"/>
              </a:rPr>
              <a:t>Resource Plane</a:t>
            </a:r>
            <a:endParaRPr sz="10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46" name="Google Shape;746;p16"/>
          <p:cNvSpPr/>
          <p:nvPr/>
        </p:nvSpPr>
        <p:spPr>
          <a:xfrm>
            <a:off x="3336446" y="911196"/>
            <a:ext cx="1074000" cy="18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Networking</a:t>
            </a:r>
            <a:endParaRPr sz="7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47" name="Google Shape;747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336446" y="1168271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16"/>
          <p:cNvSpPr txBox="1"/>
          <p:nvPr/>
        </p:nvSpPr>
        <p:spPr>
          <a:xfrm>
            <a:off x="3631944" y="1229606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Route 53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49" name="Google Shape;749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336446" y="1455748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6"/>
          <p:cNvSpPr txBox="1"/>
          <p:nvPr/>
        </p:nvSpPr>
        <p:spPr>
          <a:xfrm>
            <a:off x="3631944" y="151708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Cilium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51" name="Google Shape;751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336446" y="1743223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16"/>
          <p:cNvSpPr txBox="1"/>
          <p:nvPr/>
        </p:nvSpPr>
        <p:spPr>
          <a:xfrm>
            <a:off x="3631944" y="180455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Solo.io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53" name="Google Shape;753;p16"/>
          <p:cNvSpPr/>
          <p:nvPr/>
        </p:nvSpPr>
        <p:spPr>
          <a:xfrm>
            <a:off x="4783946" y="911196"/>
            <a:ext cx="1074000" cy="18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Services</a:t>
            </a:r>
            <a:endParaRPr sz="7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54" name="Google Shape;754;p1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783946" y="1168271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6"/>
          <p:cNvSpPr txBox="1"/>
          <p:nvPr/>
        </p:nvSpPr>
        <p:spPr>
          <a:xfrm>
            <a:off x="5079444" y="1229606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Amazon SQS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56" name="Google Shape;756;p16"/>
          <p:cNvPicPr preferRelativeResize="0"/>
          <p:nvPr/>
        </p:nvPicPr>
        <p:blipFill rotWithShape="1">
          <a:blip r:embed="rId19">
            <a:alphaModFix/>
          </a:blip>
          <a:srcRect b="0" l="5293" r="5293" t="0"/>
          <a:stretch/>
        </p:blipFill>
        <p:spPr>
          <a:xfrm>
            <a:off x="4783946" y="1455748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6"/>
          <p:cNvSpPr txBox="1"/>
          <p:nvPr/>
        </p:nvSpPr>
        <p:spPr>
          <a:xfrm>
            <a:off x="5079444" y="151708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Amazon Service Bus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58" name="Google Shape;758;p16"/>
          <p:cNvPicPr preferRelativeResize="0"/>
          <p:nvPr/>
        </p:nvPicPr>
        <p:blipFill rotWithShape="1">
          <a:blip r:embed="rId20">
            <a:alphaModFix/>
          </a:blip>
          <a:srcRect b="0" l="514" r="514" t="0"/>
          <a:stretch/>
        </p:blipFill>
        <p:spPr>
          <a:xfrm>
            <a:off x="4783946" y="1743223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16"/>
          <p:cNvSpPr txBox="1"/>
          <p:nvPr/>
        </p:nvSpPr>
        <p:spPr>
          <a:xfrm>
            <a:off x="5079444" y="180455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Google PubSub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60" name="Google Shape;760;p1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783946" y="3498996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6"/>
          <p:cNvSpPr txBox="1"/>
          <p:nvPr/>
        </p:nvSpPr>
        <p:spPr>
          <a:xfrm>
            <a:off x="5079444" y="3560331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RabbitMQ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62" name="Google Shape;762;p1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783946" y="3786473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16"/>
          <p:cNvSpPr txBox="1"/>
          <p:nvPr/>
        </p:nvSpPr>
        <p:spPr>
          <a:xfrm>
            <a:off x="5079444" y="384780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ActiveMQ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64" name="Google Shape;764;p16"/>
          <p:cNvSpPr/>
          <p:nvPr/>
        </p:nvSpPr>
        <p:spPr>
          <a:xfrm>
            <a:off x="4783946" y="3241921"/>
            <a:ext cx="1074000" cy="184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Messaging</a:t>
            </a:r>
            <a:endParaRPr sz="7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65" name="Google Shape;765;p16"/>
          <p:cNvSpPr/>
          <p:nvPr/>
        </p:nvSpPr>
        <p:spPr>
          <a:xfrm>
            <a:off x="514196" y="2256721"/>
            <a:ext cx="1074000" cy="184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Cluster Management</a:t>
            </a:r>
            <a:endParaRPr sz="7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66" name="Google Shape;766;p1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925321" y="2030698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6"/>
          <p:cNvSpPr txBox="1"/>
          <p:nvPr/>
        </p:nvSpPr>
        <p:spPr>
          <a:xfrm>
            <a:off x="2220819" y="209203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RDS MySQL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68" name="Google Shape;768;p1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925321" y="2318173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6"/>
          <p:cNvSpPr txBox="1"/>
          <p:nvPr/>
        </p:nvSpPr>
        <p:spPr>
          <a:xfrm>
            <a:off x="2220819" y="237950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Cloud SQL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70" name="Google Shape;770;p1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925321" y="2605648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16"/>
          <p:cNvSpPr txBox="1"/>
          <p:nvPr/>
        </p:nvSpPr>
        <p:spPr>
          <a:xfrm>
            <a:off x="2220819" y="266698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Azure SQL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72" name="Google Shape;772;p16"/>
          <p:cNvSpPr txBox="1"/>
          <p:nvPr/>
        </p:nvSpPr>
        <p:spPr>
          <a:xfrm>
            <a:off x="2220819" y="295445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Redis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73" name="Google Shape;773;p1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925321" y="3180598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16"/>
          <p:cNvSpPr txBox="1"/>
          <p:nvPr/>
        </p:nvSpPr>
        <p:spPr>
          <a:xfrm>
            <a:off x="2220819" y="324193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Mongo D</a:t>
            </a: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B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75" name="Google Shape;775;p1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925321" y="3468073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16"/>
          <p:cNvSpPr txBox="1"/>
          <p:nvPr/>
        </p:nvSpPr>
        <p:spPr>
          <a:xfrm>
            <a:off x="2220819" y="352940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MariaDB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77" name="Google Shape;777;p1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925321" y="3755548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16"/>
          <p:cNvSpPr txBox="1"/>
          <p:nvPr/>
        </p:nvSpPr>
        <p:spPr>
          <a:xfrm>
            <a:off x="2220819" y="381688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MySQL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79" name="Google Shape;779;p1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336446" y="2021459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6"/>
          <p:cNvSpPr txBox="1"/>
          <p:nvPr/>
        </p:nvSpPr>
        <p:spPr>
          <a:xfrm>
            <a:off x="3631944" y="2082794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Cloudflare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81" name="Google Shape;781;p1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3336446" y="2308934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16"/>
          <p:cNvSpPr txBox="1"/>
          <p:nvPr/>
        </p:nvSpPr>
        <p:spPr>
          <a:xfrm>
            <a:off x="3631944" y="2370269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Envoy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83" name="Google Shape;783;p16"/>
          <p:cNvPicPr preferRelativeResize="0"/>
          <p:nvPr/>
        </p:nvPicPr>
        <p:blipFill rotWithShape="1">
          <a:blip r:embed="rId31">
            <a:alphaModFix/>
          </a:blip>
          <a:srcRect b="0" l="514" r="514" t="0"/>
          <a:stretch/>
        </p:blipFill>
        <p:spPr>
          <a:xfrm>
            <a:off x="3336446" y="2596409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16"/>
          <p:cNvSpPr txBox="1"/>
          <p:nvPr/>
        </p:nvSpPr>
        <p:spPr>
          <a:xfrm>
            <a:off x="3631944" y="2657744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Cloud DNS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85" name="Google Shape;785;p16"/>
          <p:cNvPicPr preferRelativeResize="0"/>
          <p:nvPr/>
        </p:nvPicPr>
        <p:blipFill rotWithShape="1">
          <a:blip r:embed="rId32">
            <a:alphaModFix/>
          </a:blip>
          <a:srcRect b="0" l="514" r="514" t="0"/>
          <a:stretch/>
        </p:blipFill>
        <p:spPr>
          <a:xfrm>
            <a:off x="3336446" y="2883884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16"/>
          <p:cNvSpPr txBox="1"/>
          <p:nvPr/>
        </p:nvSpPr>
        <p:spPr>
          <a:xfrm>
            <a:off x="3631944" y="2945219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Azure DNS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87" name="Google Shape;787;p1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3336446" y="3171359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16"/>
          <p:cNvSpPr txBox="1"/>
          <p:nvPr/>
        </p:nvSpPr>
        <p:spPr>
          <a:xfrm>
            <a:off x="3631944" y="3232694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Google Public DNS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89" name="Google Shape;789;p1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783946" y="2030698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6"/>
          <p:cNvSpPr txBox="1"/>
          <p:nvPr/>
        </p:nvSpPr>
        <p:spPr>
          <a:xfrm>
            <a:off x="5079444" y="209203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Elasticsearch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91" name="Google Shape;791;p1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783946" y="2318173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16"/>
          <p:cNvSpPr txBox="1"/>
          <p:nvPr/>
        </p:nvSpPr>
        <p:spPr>
          <a:xfrm>
            <a:off x="5079444" y="237950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Kafka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93" name="Google Shape;793;p16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783946" y="2605648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16"/>
          <p:cNvSpPr txBox="1"/>
          <p:nvPr/>
        </p:nvSpPr>
        <p:spPr>
          <a:xfrm>
            <a:off x="5079444" y="266698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Azure Service Bus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95" name="Google Shape;795;p16"/>
          <p:cNvSpPr txBox="1"/>
          <p:nvPr>
            <p:ph idx="12" type="sldNum"/>
          </p:nvPr>
        </p:nvSpPr>
        <p:spPr>
          <a:xfrm>
            <a:off x="8051908" y="4656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506650" y="755450"/>
            <a:ext cx="80244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</a:rPr>
              <a:t>How to use this template</a:t>
            </a:r>
            <a:endParaRPr sz="3300">
              <a:solidFill>
                <a:schemeClr val="dk1"/>
              </a:solidFill>
            </a:endParaRPr>
          </a:p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051908" y="4656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8"/>
          <p:cNvSpPr txBox="1"/>
          <p:nvPr/>
        </p:nvSpPr>
        <p:spPr>
          <a:xfrm>
            <a:off x="638650" y="1756325"/>
            <a:ext cx="65691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Inter Medium"/>
              <a:buAutoNum type="arabicPeriod"/>
            </a:pPr>
            <a:r>
              <a:rPr lang="en" sz="2600">
                <a:latin typeface="Inter Medium"/>
                <a:ea typeface="Inter Medium"/>
                <a:cs typeface="Inter Medium"/>
                <a:sym typeface="Inter Medium"/>
              </a:rPr>
              <a:t>Make a copy of this document</a:t>
            </a:r>
            <a:endParaRPr sz="26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Inter Medium"/>
              <a:buAutoNum type="arabicPeriod"/>
            </a:pPr>
            <a:r>
              <a:rPr lang="en" sz="2600">
                <a:latin typeface="Inter Medium"/>
                <a:ea typeface="Inter Medium"/>
                <a:cs typeface="Inter Medium"/>
                <a:sym typeface="Inter Medium"/>
              </a:rPr>
              <a:t>Create your own platform reference architecture</a:t>
            </a:r>
            <a:endParaRPr sz="26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Inter Medium"/>
              <a:buAutoNum type="arabicPeriod"/>
            </a:pPr>
            <a:r>
              <a:rPr lang="en" sz="2600">
                <a:latin typeface="Inter Medium"/>
                <a:ea typeface="Inter Medium"/>
                <a:cs typeface="Inter Medium"/>
                <a:sym typeface="Inter Medium"/>
              </a:rPr>
              <a:t>Share it with the community on </a:t>
            </a:r>
            <a:r>
              <a:rPr lang="en" sz="2600" u="sng">
                <a:solidFill>
                  <a:schemeClr val="hlink"/>
                </a:solidFill>
                <a:latin typeface="Inter Medium"/>
                <a:ea typeface="Inter Medium"/>
                <a:cs typeface="Inter Medium"/>
                <a:sym typeface="Inter Medium"/>
                <a:hlinkClick r:id="rId3"/>
              </a:rPr>
              <a:t>Platform Engineering Slack</a:t>
            </a:r>
            <a:endParaRPr sz="260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051908" y="4656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B0BDC5"/>
                </a:solidFill>
              </a:rPr>
              <a:t>‹#›</a:t>
            </a:fld>
            <a:endParaRPr>
              <a:solidFill>
                <a:srgbClr val="B0BDC5"/>
              </a:solidFill>
            </a:endParaRPr>
          </a:p>
        </p:txBody>
      </p:sp>
      <p:sp>
        <p:nvSpPr>
          <p:cNvPr id="48" name="Google Shape;48;p9"/>
          <p:cNvSpPr/>
          <p:nvPr/>
        </p:nvSpPr>
        <p:spPr>
          <a:xfrm>
            <a:off x="317550" y="532075"/>
            <a:ext cx="8508900" cy="14532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B0BDC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317550" y="2056975"/>
            <a:ext cx="6000000" cy="15729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B0BDC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>
            <a:off x="317550" y="3701471"/>
            <a:ext cx="6000000" cy="5505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B0BDC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317550" y="4323450"/>
            <a:ext cx="6000000" cy="5505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B0BDC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6358383" y="2056975"/>
            <a:ext cx="2467800" cy="28170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B0BDC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 txBox="1"/>
          <p:nvPr/>
        </p:nvSpPr>
        <p:spPr>
          <a:xfrm>
            <a:off x="464450" y="1043125"/>
            <a:ext cx="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Developer Control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" name="Google Shape;54;p9"/>
          <p:cNvSpPr txBox="1"/>
          <p:nvPr/>
        </p:nvSpPr>
        <p:spPr>
          <a:xfrm>
            <a:off x="464450" y="2627825"/>
            <a:ext cx="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Integration and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Delivery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5" name="Google Shape;55;p9"/>
          <p:cNvSpPr txBox="1"/>
          <p:nvPr/>
        </p:nvSpPr>
        <p:spPr>
          <a:xfrm>
            <a:off x="464450" y="3776563"/>
            <a:ext cx="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Monitoring and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Logging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6" name="Google Shape;56;p9"/>
          <p:cNvSpPr txBox="1"/>
          <p:nvPr/>
        </p:nvSpPr>
        <p:spPr>
          <a:xfrm>
            <a:off x="464450" y="4398588"/>
            <a:ext cx="855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Security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7" name="Google Shape;57;p9"/>
          <p:cNvSpPr/>
          <p:nvPr/>
        </p:nvSpPr>
        <p:spPr>
          <a:xfrm>
            <a:off x="2993775" y="587425"/>
            <a:ext cx="5753100" cy="4998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2993775" y="1142627"/>
            <a:ext cx="5753100" cy="7929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1574875" y="587425"/>
            <a:ext cx="1365000" cy="13482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1574900" y="586075"/>
            <a:ext cx="334500" cy="14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IDE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1" name="Google Shape;61;p9"/>
          <p:cNvSpPr/>
          <p:nvPr/>
        </p:nvSpPr>
        <p:spPr>
          <a:xfrm>
            <a:off x="2993775" y="586075"/>
            <a:ext cx="1916100" cy="14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Service Catalog / API Catalog Developer Portal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2993775" y="1142625"/>
            <a:ext cx="739500" cy="14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Version control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3854400" y="1213725"/>
            <a:ext cx="2091900" cy="650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6050525" y="1213725"/>
            <a:ext cx="2240400" cy="650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3854400" y="1215600"/>
            <a:ext cx="1121400" cy="14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Application Source Code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6" name="Google Shape;66;p9"/>
          <p:cNvSpPr/>
          <p:nvPr/>
        </p:nvSpPr>
        <p:spPr>
          <a:xfrm>
            <a:off x="6052175" y="1215600"/>
            <a:ext cx="1002900" cy="14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Platform Source Code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5347025" y="2215200"/>
            <a:ext cx="902100" cy="13482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2952300" y="2215200"/>
            <a:ext cx="902100" cy="13482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1994200" y="2215200"/>
            <a:ext cx="902100" cy="13482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1574900" y="3746975"/>
            <a:ext cx="4674300" cy="4299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1574900" y="3745625"/>
            <a:ext cx="739500" cy="14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Observability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2" name="Google Shape;72;p9"/>
          <p:cNvSpPr/>
          <p:nvPr/>
        </p:nvSpPr>
        <p:spPr>
          <a:xfrm>
            <a:off x="1574900" y="4385797"/>
            <a:ext cx="4674300" cy="4299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9"/>
          <p:cNvSpPr/>
          <p:nvPr/>
        </p:nvSpPr>
        <p:spPr>
          <a:xfrm>
            <a:off x="1574900" y="4384450"/>
            <a:ext cx="1339200" cy="14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Secrets &amp; Identity Manager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4" name="Google Shape;74;p9"/>
          <p:cNvSpPr/>
          <p:nvPr/>
        </p:nvSpPr>
        <p:spPr>
          <a:xfrm>
            <a:off x="1995875" y="2208815"/>
            <a:ext cx="592500" cy="14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CI Pipeline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5" name="Google Shape;75;p9"/>
          <p:cNvSpPr/>
          <p:nvPr/>
        </p:nvSpPr>
        <p:spPr>
          <a:xfrm>
            <a:off x="2952300" y="2208815"/>
            <a:ext cx="592500" cy="14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Registry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6" name="Google Shape;76;p9"/>
          <p:cNvSpPr/>
          <p:nvPr/>
        </p:nvSpPr>
        <p:spPr>
          <a:xfrm>
            <a:off x="5347025" y="2208815"/>
            <a:ext cx="627600" cy="14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CD Pipeline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7" name="Google Shape;77;p9"/>
          <p:cNvSpPr/>
          <p:nvPr/>
        </p:nvSpPr>
        <p:spPr>
          <a:xfrm>
            <a:off x="6654875" y="2401150"/>
            <a:ext cx="2091900" cy="5541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6654875" y="3016268"/>
            <a:ext cx="2091900" cy="5541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6654875" y="3631386"/>
            <a:ext cx="2091900" cy="5541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6654875" y="4246504"/>
            <a:ext cx="2091900" cy="5541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 txBox="1"/>
          <p:nvPr/>
        </p:nvSpPr>
        <p:spPr>
          <a:xfrm>
            <a:off x="7164325" y="2110200"/>
            <a:ext cx="855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Resource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6654875" y="2399200"/>
            <a:ext cx="548700" cy="14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Compute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3" name="Google Shape;83;p9"/>
          <p:cNvSpPr/>
          <p:nvPr/>
        </p:nvSpPr>
        <p:spPr>
          <a:xfrm>
            <a:off x="6654875" y="3015300"/>
            <a:ext cx="399300" cy="14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Data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4" name="Google Shape;84;p9"/>
          <p:cNvSpPr/>
          <p:nvPr/>
        </p:nvSpPr>
        <p:spPr>
          <a:xfrm>
            <a:off x="6654875" y="3630900"/>
            <a:ext cx="707400" cy="14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Networking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5" name="Google Shape;85;p9"/>
          <p:cNvSpPr/>
          <p:nvPr/>
        </p:nvSpPr>
        <p:spPr>
          <a:xfrm>
            <a:off x="6654875" y="4246475"/>
            <a:ext cx="548700" cy="14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Services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6" name="Google Shape;86;p9"/>
          <p:cNvSpPr/>
          <p:nvPr/>
        </p:nvSpPr>
        <p:spPr>
          <a:xfrm>
            <a:off x="4133950" y="2364675"/>
            <a:ext cx="1002900" cy="1002900"/>
          </a:xfrm>
          <a:prstGeom prst="diamond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9"/>
          <p:cNvCxnSpPr>
            <a:endCxn id="69" idx="1"/>
          </p:cNvCxnSpPr>
          <p:nvPr/>
        </p:nvCxnSpPr>
        <p:spPr>
          <a:xfrm flipH="1" rot="-5400000">
            <a:off x="1430350" y="2325450"/>
            <a:ext cx="903900" cy="223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9"/>
          <p:cNvCxnSpPr>
            <a:stCxn id="63" idx="2"/>
            <a:endCxn id="74" idx="0"/>
          </p:cNvCxnSpPr>
          <p:nvPr/>
        </p:nvCxnSpPr>
        <p:spPr>
          <a:xfrm rot="5400000">
            <a:off x="3424050" y="732525"/>
            <a:ext cx="344400" cy="26082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9" name="Google Shape;89;p9"/>
          <p:cNvCxnSpPr>
            <a:stCxn id="64" idx="2"/>
            <a:endCxn id="86" idx="0"/>
          </p:cNvCxnSpPr>
          <p:nvPr/>
        </p:nvCxnSpPr>
        <p:spPr>
          <a:xfrm rot="5400000">
            <a:off x="5652875" y="846975"/>
            <a:ext cx="500400" cy="25353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0" name="Google Shape;90;p9"/>
          <p:cNvCxnSpPr>
            <a:stCxn id="69" idx="3"/>
            <a:endCxn id="68" idx="1"/>
          </p:cNvCxnSpPr>
          <p:nvPr/>
        </p:nvCxnSpPr>
        <p:spPr>
          <a:xfrm>
            <a:off x="2896300" y="2889300"/>
            <a:ext cx="56100" cy="600"/>
          </a:xfrm>
          <a:prstGeom prst="bentConnector3">
            <a:avLst>
              <a:gd fmla="val 499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9"/>
          <p:cNvCxnSpPr>
            <a:stCxn id="86" idx="1"/>
            <a:endCxn id="68" idx="3"/>
          </p:cNvCxnSpPr>
          <p:nvPr/>
        </p:nvCxnSpPr>
        <p:spPr>
          <a:xfrm flipH="1">
            <a:off x="3854350" y="2866125"/>
            <a:ext cx="279600" cy="23100"/>
          </a:xfrm>
          <a:prstGeom prst="bentConnector3">
            <a:avLst>
              <a:gd fmla="val 9983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92" name="Google Shape;92;p9"/>
          <p:cNvCxnSpPr>
            <a:stCxn id="86" idx="3"/>
            <a:endCxn id="67" idx="1"/>
          </p:cNvCxnSpPr>
          <p:nvPr/>
        </p:nvCxnSpPr>
        <p:spPr>
          <a:xfrm>
            <a:off x="5136850" y="2866125"/>
            <a:ext cx="210300" cy="23100"/>
          </a:xfrm>
          <a:prstGeom prst="bentConnector3">
            <a:avLst>
              <a:gd fmla="val 9907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/>
          <p:cNvCxnSpPr>
            <a:stCxn id="67" idx="3"/>
            <a:endCxn id="77" idx="1"/>
          </p:cNvCxnSpPr>
          <p:nvPr/>
        </p:nvCxnSpPr>
        <p:spPr>
          <a:xfrm flipH="1" rot="10800000">
            <a:off x="6249125" y="2678100"/>
            <a:ext cx="405900" cy="2112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9"/>
          <p:cNvCxnSpPr>
            <a:stCxn id="67" idx="3"/>
            <a:endCxn id="78" idx="1"/>
          </p:cNvCxnSpPr>
          <p:nvPr/>
        </p:nvCxnSpPr>
        <p:spPr>
          <a:xfrm>
            <a:off x="6249125" y="2889300"/>
            <a:ext cx="405900" cy="4041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9"/>
          <p:cNvCxnSpPr>
            <a:stCxn id="67" idx="3"/>
            <a:endCxn id="79" idx="1"/>
          </p:cNvCxnSpPr>
          <p:nvPr/>
        </p:nvCxnSpPr>
        <p:spPr>
          <a:xfrm>
            <a:off x="6249125" y="2889300"/>
            <a:ext cx="405900" cy="10191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9"/>
          <p:cNvCxnSpPr>
            <a:stCxn id="67" idx="3"/>
            <a:endCxn id="80" idx="1"/>
          </p:cNvCxnSpPr>
          <p:nvPr/>
        </p:nvCxnSpPr>
        <p:spPr>
          <a:xfrm>
            <a:off x="6249125" y="2889300"/>
            <a:ext cx="405900" cy="16344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7" name="Google Shape;9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50" y="3851289"/>
            <a:ext cx="250750" cy="2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7969" y="2747678"/>
            <a:ext cx="279601" cy="27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7530" y="2538014"/>
            <a:ext cx="279599" cy="27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9725" y="3782088"/>
            <a:ext cx="279599" cy="27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9728" y="4383645"/>
            <a:ext cx="279599" cy="27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34825" y="3125827"/>
            <a:ext cx="334501" cy="33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00338" y="1475848"/>
            <a:ext cx="279601" cy="27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4253" y="1485651"/>
            <a:ext cx="250743" cy="2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49453" y="4454501"/>
            <a:ext cx="298950" cy="29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08847" y="2780176"/>
            <a:ext cx="210300" cy="21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15435" y="2598280"/>
            <a:ext cx="223800" cy="165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77500" y="1485649"/>
            <a:ext cx="223801" cy="25092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9"/>
          <p:cNvSpPr txBox="1"/>
          <p:nvPr/>
        </p:nvSpPr>
        <p:spPr>
          <a:xfrm>
            <a:off x="4285303" y="1564925"/>
            <a:ext cx="299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Score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0" name="Google Shape;110;p9"/>
          <p:cNvSpPr txBox="1"/>
          <p:nvPr/>
        </p:nvSpPr>
        <p:spPr>
          <a:xfrm>
            <a:off x="6570574" y="1564925"/>
            <a:ext cx="447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Terraform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1" name="Google Shape;111;p9"/>
          <p:cNvSpPr txBox="1"/>
          <p:nvPr/>
        </p:nvSpPr>
        <p:spPr>
          <a:xfrm>
            <a:off x="3426350" y="1564925"/>
            <a:ext cx="334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GitHub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2" name="Google Shape;112;p9"/>
          <p:cNvSpPr txBox="1"/>
          <p:nvPr/>
        </p:nvSpPr>
        <p:spPr>
          <a:xfrm>
            <a:off x="2389800" y="2808381"/>
            <a:ext cx="39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GitHub</a:t>
            </a:r>
            <a:br>
              <a:rPr lang="en" sz="6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Actions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3" name="Google Shape;113;p9"/>
          <p:cNvSpPr txBox="1"/>
          <p:nvPr/>
        </p:nvSpPr>
        <p:spPr>
          <a:xfrm>
            <a:off x="3375477" y="2808381"/>
            <a:ext cx="39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Amazon</a:t>
            </a:r>
            <a:br>
              <a:rPr lang="en" sz="6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ECR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4" name="Google Shape;114;p9"/>
          <p:cNvSpPr txBox="1"/>
          <p:nvPr/>
        </p:nvSpPr>
        <p:spPr>
          <a:xfrm>
            <a:off x="4353014" y="2843435"/>
            <a:ext cx="548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Platform</a:t>
            </a:r>
            <a:br>
              <a:rPr lang="en" sz="6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Orchestrator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5" name="Google Shape;115;p9"/>
          <p:cNvSpPr txBox="1"/>
          <p:nvPr/>
        </p:nvSpPr>
        <p:spPr>
          <a:xfrm>
            <a:off x="5493339" y="2808381"/>
            <a:ext cx="399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6" name="Google Shape;116;p9"/>
          <p:cNvSpPr txBox="1"/>
          <p:nvPr/>
        </p:nvSpPr>
        <p:spPr>
          <a:xfrm>
            <a:off x="4004600" y="3884275"/>
            <a:ext cx="505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Amazon Cloud Watch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7" name="Google Shape;117;p9"/>
          <p:cNvSpPr txBox="1"/>
          <p:nvPr/>
        </p:nvSpPr>
        <p:spPr>
          <a:xfrm>
            <a:off x="4004600" y="4513850"/>
            <a:ext cx="505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HCP Vault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8" name="Google Shape;118;p9"/>
          <p:cNvSpPr txBox="1"/>
          <p:nvPr/>
        </p:nvSpPr>
        <p:spPr>
          <a:xfrm>
            <a:off x="7712114" y="2574468"/>
            <a:ext cx="39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Amazon</a:t>
            </a:r>
            <a:br>
              <a:rPr lang="en" sz="6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EKS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9" name="Google Shape;119;p9"/>
          <p:cNvSpPr txBox="1"/>
          <p:nvPr/>
        </p:nvSpPr>
        <p:spPr>
          <a:xfrm>
            <a:off x="7712114" y="3200906"/>
            <a:ext cx="39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RSD</a:t>
            </a:r>
            <a:br>
              <a:rPr lang="en" sz="6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MySQL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0" name="Google Shape;120;p9"/>
          <p:cNvSpPr txBox="1"/>
          <p:nvPr/>
        </p:nvSpPr>
        <p:spPr>
          <a:xfrm>
            <a:off x="7712114" y="3862243"/>
            <a:ext cx="399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Route 53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1" name="Google Shape;121;p9"/>
          <p:cNvSpPr txBox="1"/>
          <p:nvPr/>
        </p:nvSpPr>
        <p:spPr>
          <a:xfrm>
            <a:off x="7712114" y="4426621"/>
            <a:ext cx="39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Amazon</a:t>
            </a:r>
            <a:br>
              <a:rPr lang="en" sz="6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SQS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22" name="Google Shape;122;p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7550" y="206500"/>
            <a:ext cx="365023" cy="2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9"/>
          <p:cNvSpPr txBox="1"/>
          <p:nvPr/>
        </p:nvSpPr>
        <p:spPr>
          <a:xfrm>
            <a:off x="796400" y="207025"/>
            <a:ext cx="3181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 SemiBold"/>
                <a:ea typeface="Inter SemiBold"/>
                <a:cs typeface="Inter SemiBold"/>
                <a:sym typeface="Inter SemiBold"/>
              </a:rPr>
              <a:t>Internal Developer Platform on AWS Cloud</a:t>
            </a:r>
            <a:endParaRPr sz="12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24" name="Google Shape;124;p9"/>
          <p:cNvPicPr preferRelativeResize="0"/>
          <p:nvPr/>
        </p:nvPicPr>
        <p:blipFill rotWithShape="1">
          <a:blip r:embed="rId16">
            <a:alphaModFix/>
          </a:blip>
          <a:srcRect b="0" l="39" r="29" t="0"/>
          <a:stretch/>
        </p:blipFill>
        <p:spPr>
          <a:xfrm>
            <a:off x="4926928" y="1485651"/>
            <a:ext cx="250743" cy="2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9"/>
          <p:cNvSpPr txBox="1"/>
          <p:nvPr/>
        </p:nvSpPr>
        <p:spPr>
          <a:xfrm>
            <a:off x="5257973" y="1564925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Workloads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26" name="Google Shape;126;p9"/>
          <p:cNvPicPr preferRelativeResize="0"/>
          <p:nvPr/>
        </p:nvPicPr>
        <p:blipFill rotWithShape="1">
          <a:blip r:embed="rId17">
            <a:alphaModFix/>
          </a:blip>
          <a:srcRect b="0" l="5404" r="5404" t="0"/>
          <a:stretch/>
        </p:blipFill>
        <p:spPr>
          <a:xfrm>
            <a:off x="7279550" y="1485649"/>
            <a:ext cx="223801" cy="25092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9"/>
          <p:cNvSpPr txBox="1"/>
          <p:nvPr/>
        </p:nvSpPr>
        <p:spPr>
          <a:xfrm>
            <a:off x="7572625" y="1564925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Automations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28" name="Google Shape;128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493355" y="722889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9"/>
          <p:cNvSpPr txBox="1"/>
          <p:nvPr/>
        </p:nvSpPr>
        <p:spPr>
          <a:xfrm>
            <a:off x="5788853" y="784224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Backstage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30" name="Google Shape;130;p9"/>
          <p:cNvPicPr preferRelativeResize="0"/>
          <p:nvPr/>
        </p:nvPicPr>
        <p:blipFill rotWithShape="1">
          <a:blip r:embed="rId19">
            <a:alphaModFix/>
          </a:blip>
          <a:srcRect b="0" l="1960" r="1950" t="0"/>
          <a:stretch/>
        </p:blipFill>
        <p:spPr>
          <a:xfrm>
            <a:off x="5489436" y="2719950"/>
            <a:ext cx="239699" cy="2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9"/>
          <p:cNvSpPr txBox="1"/>
          <p:nvPr/>
        </p:nvSpPr>
        <p:spPr>
          <a:xfrm>
            <a:off x="5746125" y="2850963"/>
            <a:ext cx="399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Argo CD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/>
          <p:nvPr/>
        </p:nvSpPr>
        <p:spPr>
          <a:xfrm>
            <a:off x="317550" y="532075"/>
            <a:ext cx="8508900" cy="1453200"/>
          </a:xfrm>
          <a:prstGeom prst="rect">
            <a:avLst/>
          </a:prstGeom>
          <a:solidFill>
            <a:srgbClr val="E7F0FF"/>
          </a:solidFill>
          <a:ln cap="flat" cmpd="sng" w="9525">
            <a:solidFill>
              <a:srgbClr val="B0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1580025" y="593900"/>
            <a:ext cx="1365000" cy="1341600"/>
          </a:xfrm>
          <a:prstGeom prst="roundRect">
            <a:avLst>
              <a:gd fmla="val 7100" name="adj"/>
            </a:avLst>
          </a:prstGeom>
          <a:solidFill>
            <a:schemeClr val="lt1"/>
          </a:solidFill>
          <a:ln cap="flat" cmpd="sng" w="9525">
            <a:solidFill>
              <a:srgbClr val="629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3003300" y="593900"/>
            <a:ext cx="5753100" cy="499800"/>
          </a:xfrm>
          <a:prstGeom prst="roundRect">
            <a:avLst>
              <a:gd fmla="val 7100" name="adj"/>
            </a:avLst>
          </a:prstGeom>
          <a:solidFill>
            <a:schemeClr val="lt1"/>
          </a:solidFill>
          <a:ln cap="flat" cmpd="sng" w="9525">
            <a:solidFill>
              <a:srgbClr val="629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0"/>
          <p:cNvSpPr/>
          <p:nvPr/>
        </p:nvSpPr>
        <p:spPr>
          <a:xfrm>
            <a:off x="3003300" y="1140870"/>
            <a:ext cx="5753100" cy="792900"/>
          </a:xfrm>
          <a:prstGeom prst="roundRect">
            <a:avLst>
              <a:gd fmla="val 7100" name="adj"/>
            </a:avLst>
          </a:prstGeom>
          <a:solidFill>
            <a:schemeClr val="lt1"/>
          </a:solidFill>
          <a:ln cap="flat" cmpd="sng" w="9525">
            <a:solidFill>
              <a:srgbClr val="629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051908" y="4656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B0BDC5"/>
                </a:solidFill>
              </a:rPr>
              <a:t>‹#›</a:t>
            </a:fld>
            <a:endParaRPr>
              <a:solidFill>
                <a:srgbClr val="B0BDC5"/>
              </a:solidFill>
            </a:endParaRPr>
          </a:p>
        </p:txBody>
      </p:sp>
      <p:sp>
        <p:nvSpPr>
          <p:cNvPr id="141" name="Google Shape;141;p10"/>
          <p:cNvSpPr/>
          <p:nvPr/>
        </p:nvSpPr>
        <p:spPr>
          <a:xfrm>
            <a:off x="317550" y="2056975"/>
            <a:ext cx="6000000" cy="1572900"/>
          </a:xfrm>
          <a:prstGeom prst="rect">
            <a:avLst/>
          </a:prstGeom>
          <a:solidFill>
            <a:srgbClr val="E7F0FF"/>
          </a:solidFill>
          <a:ln cap="flat" cmpd="sng" w="9525">
            <a:solidFill>
              <a:srgbClr val="B0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0"/>
          <p:cNvSpPr/>
          <p:nvPr/>
        </p:nvSpPr>
        <p:spPr>
          <a:xfrm>
            <a:off x="317550" y="3701471"/>
            <a:ext cx="6000000" cy="550500"/>
          </a:xfrm>
          <a:prstGeom prst="rect">
            <a:avLst/>
          </a:prstGeom>
          <a:solidFill>
            <a:srgbClr val="E7F0FF"/>
          </a:solidFill>
          <a:ln cap="flat" cmpd="sng" w="9525">
            <a:solidFill>
              <a:srgbClr val="B0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"/>
          <p:cNvSpPr/>
          <p:nvPr/>
        </p:nvSpPr>
        <p:spPr>
          <a:xfrm>
            <a:off x="317550" y="4323450"/>
            <a:ext cx="6000000" cy="550500"/>
          </a:xfrm>
          <a:prstGeom prst="rect">
            <a:avLst/>
          </a:prstGeom>
          <a:solidFill>
            <a:srgbClr val="E7F0FF"/>
          </a:solidFill>
          <a:ln cap="flat" cmpd="sng" w="9525">
            <a:solidFill>
              <a:srgbClr val="B0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"/>
          <p:cNvSpPr/>
          <p:nvPr/>
        </p:nvSpPr>
        <p:spPr>
          <a:xfrm>
            <a:off x="6358383" y="2056975"/>
            <a:ext cx="2467800" cy="2817000"/>
          </a:xfrm>
          <a:prstGeom prst="rect">
            <a:avLst/>
          </a:prstGeom>
          <a:solidFill>
            <a:srgbClr val="E7F0FF"/>
          </a:solidFill>
          <a:ln cap="flat" cmpd="sng" w="9525">
            <a:solidFill>
              <a:srgbClr val="B0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0"/>
          <p:cNvSpPr txBox="1"/>
          <p:nvPr/>
        </p:nvSpPr>
        <p:spPr>
          <a:xfrm>
            <a:off x="464450" y="1043125"/>
            <a:ext cx="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Developer Control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6" name="Google Shape;146;p10"/>
          <p:cNvSpPr txBox="1"/>
          <p:nvPr/>
        </p:nvSpPr>
        <p:spPr>
          <a:xfrm>
            <a:off x="464450" y="2627825"/>
            <a:ext cx="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Integration and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Delivery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7" name="Google Shape;147;p10"/>
          <p:cNvSpPr txBox="1"/>
          <p:nvPr/>
        </p:nvSpPr>
        <p:spPr>
          <a:xfrm>
            <a:off x="464450" y="3776563"/>
            <a:ext cx="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Monitoring and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Logging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8" name="Google Shape;148;p10"/>
          <p:cNvSpPr txBox="1"/>
          <p:nvPr/>
        </p:nvSpPr>
        <p:spPr>
          <a:xfrm>
            <a:off x="464450" y="4398588"/>
            <a:ext cx="855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Security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9" name="Google Shape;149;p10"/>
          <p:cNvSpPr txBox="1"/>
          <p:nvPr/>
        </p:nvSpPr>
        <p:spPr>
          <a:xfrm>
            <a:off x="7164325" y="2110200"/>
            <a:ext cx="855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Resource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50" name="Google Shape;150;p10"/>
          <p:cNvSpPr/>
          <p:nvPr/>
        </p:nvSpPr>
        <p:spPr>
          <a:xfrm>
            <a:off x="4035338" y="2342263"/>
            <a:ext cx="1002900" cy="1002900"/>
          </a:xfrm>
          <a:prstGeom prst="diamond">
            <a:avLst/>
          </a:prstGeom>
          <a:solidFill>
            <a:schemeClr val="lt1"/>
          </a:solidFill>
          <a:ln cap="flat" cmpd="sng" w="9525">
            <a:solidFill>
              <a:srgbClr val="629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715" y="1416456"/>
            <a:ext cx="279601" cy="27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030" y="2598280"/>
            <a:ext cx="223800" cy="16526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0"/>
          <p:cNvSpPr txBox="1"/>
          <p:nvPr/>
        </p:nvSpPr>
        <p:spPr>
          <a:xfrm>
            <a:off x="3457726" y="1564925"/>
            <a:ext cx="334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GitHub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4" name="Google Shape;154;p10"/>
          <p:cNvSpPr txBox="1"/>
          <p:nvPr/>
        </p:nvSpPr>
        <p:spPr>
          <a:xfrm>
            <a:off x="4265608" y="2843435"/>
            <a:ext cx="548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Platform</a:t>
            </a:r>
            <a:br>
              <a:rPr lang="en" sz="6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Orchestrator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5" name="Google Shape;155;p10"/>
          <p:cNvSpPr txBox="1"/>
          <p:nvPr/>
        </p:nvSpPr>
        <p:spPr>
          <a:xfrm>
            <a:off x="5493339" y="2808381"/>
            <a:ext cx="39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Humanitec</a:t>
            </a:r>
            <a:br>
              <a:rPr lang="en" sz="6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Deploy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6" name="Google Shape;156;p10"/>
          <p:cNvSpPr txBox="1"/>
          <p:nvPr/>
        </p:nvSpPr>
        <p:spPr>
          <a:xfrm>
            <a:off x="796400" y="207025"/>
            <a:ext cx="3724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 SemiBold"/>
                <a:ea typeface="Inter SemiBold"/>
                <a:cs typeface="Inter SemiBold"/>
                <a:sym typeface="Inter SemiBold"/>
              </a:rPr>
              <a:t>Internal Developer Platform on Google Cloud</a:t>
            </a:r>
            <a:endParaRPr sz="12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57" name="Google Shape;157;p10"/>
          <p:cNvSpPr/>
          <p:nvPr/>
        </p:nvSpPr>
        <p:spPr>
          <a:xfrm>
            <a:off x="4112775" y="1229175"/>
            <a:ext cx="1762800" cy="606300"/>
          </a:xfrm>
          <a:prstGeom prst="roundRect">
            <a:avLst>
              <a:gd fmla="val 7100" name="adj"/>
            </a:avLst>
          </a:prstGeom>
          <a:solidFill>
            <a:schemeClr val="lt1"/>
          </a:solidFill>
          <a:ln cap="flat" cmpd="sng" w="9525">
            <a:solidFill>
              <a:srgbClr val="629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9943" y="1420657"/>
            <a:ext cx="250743" cy="2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0"/>
          <p:cNvSpPr txBox="1"/>
          <p:nvPr/>
        </p:nvSpPr>
        <p:spPr>
          <a:xfrm>
            <a:off x="4520992" y="1570528"/>
            <a:ext cx="299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Score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60" name="Google Shape;160;p10"/>
          <p:cNvSpPr/>
          <p:nvPr/>
        </p:nvSpPr>
        <p:spPr>
          <a:xfrm>
            <a:off x="5942400" y="1229175"/>
            <a:ext cx="1991400" cy="606300"/>
          </a:xfrm>
          <a:prstGeom prst="roundRect">
            <a:avLst>
              <a:gd fmla="val 7100" name="adj"/>
            </a:avLst>
          </a:prstGeom>
          <a:solidFill>
            <a:schemeClr val="lt1"/>
          </a:solidFill>
          <a:ln cap="flat" cmpd="sng" w="9525">
            <a:solidFill>
              <a:srgbClr val="629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3731" y="1414426"/>
            <a:ext cx="223801" cy="25092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0"/>
          <p:cNvSpPr txBox="1"/>
          <p:nvPr/>
        </p:nvSpPr>
        <p:spPr>
          <a:xfrm>
            <a:off x="6336805" y="1618088"/>
            <a:ext cx="447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Terraform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63" name="Google Shape;163;p10"/>
          <p:cNvSpPr/>
          <p:nvPr/>
        </p:nvSpPr>
        <p:spPr>
          <a:xfrm>
            <a:off x="1747824" y="2172575"/>
            <a:ext cx="973200" cy="1341600"/>
          </a:xfrm>
          <a:prstGeom prst="roundRect">
            <a:avLst>
              <a:gd fmla="val 7100" name="adj"/>
            </a:avLst>
          </a:prstGeom>
          <a:solidFill>
            <a:schemeClr val="lt1"/>
          </a:solidFill>
          <a:ln cap="flat" cmpd="sng" w="9525">
            <a:solidFill>
              <a:srgbClr val="629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6550" y="2760975"/>
            <a:ext cx="279599" cy="27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80247" y="2746558"/>
            <a:ext cx="210300" cy="21886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0"/>
          <p:cNvSpPr txBox="1"/>
          <p:nvPr/>
        </p:nvSpPr>
        <p:spPr>
          <a:xfrm>
            <a:off x="2161200" y="2774763"/>
            <a:ext cx="39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GitHub</a:t>
            </a:r>
            <a:br>
              <a:rPr lang="en" sz="6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Actions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67" name="Google Shape;167;p10"/>
          <p:cNvSpPr txBox="1"/>
          <p:nvPr/>
        </p:nvSpPr>
        <p:spPr>
          <a:xfrm>
            <a:off x="3375477" y="2808381"/>
            <a:ext cx="39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Amazon</a:t>
            </a:r>
            <a:br>
              <a:rPr lang="en" sz="6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ECR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68" name="Google Shape;168;p10"/>
          <p:cNvSpPr/>
          <p:nvPr/>
        </p:nvSpPr>
        <p:spPr>
          <a:xfrm>
            <a:off x="2822524" y="2172575"/>
            <a:ext cx="973200" cy="1341600"/>
          </a:xfrm>
          <a:prstGeom prst="roundRect">
            <a:avLst>
              <a:gd fmla="val 7100" name="adj"/>
            </a:avLst>
          </a:prstGeom>
          <a:solidFill>
            <a:schemeClr val="lt1"/>
          </a:solidFill>
          <a:ln cap="flat" cmpd="sng" w="9525">
            <a:solidFill>
              <a:srgbClr val="629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0"/>
          <p:cNvSpPr/>
          <p:nvPr/>
        </p:nvSpPr>
        <p:spPr>
          <a:xfrm>
            <a:off x="5206311" y="2172575"/>
            <a:ext cx="973200" cy="1341600"/>
          </a:xfrm>
          <a:prstGeom prst="roundRect">
            <a:avLst>
              <a:gd fmla="val 7100" name="adj"/>
            </a:avLst>
          </a:prstGeom>
          <a:solidFill>
            <a:schemeClr val="lt1"/>
          </a:solidFill>
          <a:ln cap="flat" cmpd="sng" w="9525">
            <a:solidFill>
              <a:srgbClr val="629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0"/>
          <p:cNvSpPr/>
          <p:nvPr/>
        </p:nvSpPr>
        <p:spPr>
          <a:xfrm>
            <a:off x="1747825" y="3755125"/>
            <a:ext cx="2124000" cy="429900"/>
          </a:xfrm>
          <a:prstGeom prst="roundRect">
            <a:avLst>
              <a:gd fmla="val 7100" name="adj"/>
            </a:avLst>
          </a:prstGeom>
          <a:solidFill>
            <a:schemeClr val="lt1"/>
          </a:solidFill>
          <a:ln cap="flat" cmpd="sng" w="9525">
            <a:solidFill>
              <a:srgbClr val="629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0"/>
          <p:cNvSpPr/>
          <p:nvPr/>
        </p:nvSpPr>
        <p:spPr>
          <a:xfrm>
            <a:off x="1747825" y="4383750"/>
            <a:ext cx="4431600" cy="429900"/>
          </a:xfrm>
          <a:prstGeom prst="roundRect">
            <a:avLst>
              <a:gd fmla="val 7100" name="adj"/>
            </a:avLst>
          </a:prstGeom>
          <a:solidFill>
            <a:schemeClr val="lt1"/>
          </a:solidFill>
          <a:ln cap="flat" cmpd="sng" w="9525">
            <a:solidFill>
              <a:srgbClr val="629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0"/>
          <p:cNvSpPr/>
          <p:nvPr/>
        </p:nvSpPr>
        <p:spPr>
          <a:xfrm>
            <a:off x="4035350" y="3755125"/>
            <a:ext cx="2124000" cy="429900"/>
          </a:xfrm>
          <a:prstGeom prst="roundRect">
            <a:avLst>
              <a:gd fmla="val 7100" name="adj"/>
            </a:avLst>
          </a:prstGeom>
          <a:solidFill>
            <a:schemeClr val="lt1"/>
          </a:solidFill>
          <a:ln cap="flat" cmpd="sng" w="9525">
            <a:solidFill>
              <a:srgbClr val="629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0"/>
          <p:cNvSpPr/>
          <p:nvPr/>
        </p:nvSpPr>
        <p:spPr>
          <a:xfrm>
            <a:off x="6571475" y="2402700"/>
            <a:ext cx="2124000" cy="549000"/>
          </a:xfrm>
          <a:prstGeom prst="roundRect">
            <a:avLst>
              <a:gd fmla="val 7100" name="adj"/>
            </a:avLst>
          </a:prstGeom>
          <a:solidFill>
            <a:schemeClr val="lt1"/>
          </a:solidFill>
          <a:ln cap="flat" cmpd="sng" w="9525">
            <a:solidFill>
              <a:srgbClr val="629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6571475" y="3018162"/>
            <a:ext cx="2124000" cy="549000"/>
          </a:xfrm>
          <a:prstGeom prst="roundRect">
            <a:avLst>
              <a:gd fmla="val 7100" name="adj"/>
            </a:avLst>
          </a:prstGeom>
          <a:solidFill>
            <a:schemeClr val="lt1"/>
          </a:solidFill>
          <a:ln cap="flat" cmpd="sng" w="9525">
            <a:solidFill>
              <a:srgbClr val="629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6571475" y="3640379"/>
            <a:ext cx="2124000" cy="549000"/>
          </a:xfrm>
          <a:prstGeom prst="roundRect">
            <a:avLst>
              <a:gd fmla="val 7100" name="adj"/>
            </a:avLst>
          </a:prstGeom>
          <a:solidFill>
            <a:schemeClr val="lt1"/>
          </a:solidFill>
          <a:ln cap="flat" cmpd="sng" w="9525">
            <a:solidFill>
              <a:srgbClr val="629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6571475" y="4251594"/>
            <a:ext cx="2124000" cy="549000"/>
          </a:xfrm>
          <a:prstGeom prst="roundRect">
            <a:avLst>
              <a:gd fmla="val 7100" name="adj"/>
            </a:avLst>
          </a:prstGeom>
          <a:solidFill>
            <a:schemeClr val="lt1"/>
          </a:solidFill>
          <a:ln cap="flat" cmpd="sng" w="9525">
            <a:solidFill>
              <a:srgbClr val="629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" name="Google Shape;177;p10"/>
          <p:cNvCxnSpPr>
            <a:stCxn id="137" idx="1"/>
            <a:endCxn id="163" idx="1"/>
          </p:cNvCxnSpPr>
          <p:nvPr/>
        </p:nvCxnSpPr>
        <p:spPr>
          <a:xfrm>
            <a:off x="1580025" y="1264700"/>
            <a:ext cx="167700" cy="1578600"/>
          </a:xfrm>
          <a:prstGeom prst="bentConnector3">
            <a:avLst>
              <a:gd fmla="val -80188" name="adj1"/>
            </a:avLst>
          </a:prstGeom>
          <a:noFill/>
          <a:ln cap="flat" cmpd="sng" w="9525">
            <a:solidFill>
              <a:srgbClr val="629B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10"/>
          <p:cNvCxnSpPr>
            <a:stCxn id="157" idx="2"/>
            <a:endCxn id="163" idx="0"/>
          </p:cNvCxnSpPr>
          <p:nvPr/>
        </p:nvCxnSpPr>
        <p:spPr>
          <a:xfrm rot="5400000">
            <a:off x="3445725" y="624225"/>
            <a:ext cx="337200" cy="27597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rgbClr val="629B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10"/>
          <p:cNvCxnSpPr>
            <a:stCxn id="160" idx="2"/>
            <a:endCxn id="150" idx="0"/>
          </p:cNvCxnSpPr>
          <p:nvPr/>
        </p:nvCxnSpPr>
        <p:spPr>
          <a:xfrm rot="5400000">
            <a:off x="5484150" y="888225"/>
            <a:ext cx="506700" cy="2401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629B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10"/>
          <p:cNvCxnSpPr>
            <a:stCxn id="169" idx="3"/>
            <a:endCxn id="173" idx="1"/>
          </p:cNvCxnSpPr>
          <p:nvPr/>
        </p:nvCxnSpPr>
        <p:spPr>
          <a:xfrm flipH="1" rot="10800000">
            <a:off x="6179511" y="2677175"/>
            <a:ext cx="392100" cy="166200"/>
          </a:xfrm>
          <a:prstGeom prst="bentConnector3">
            <a:avLst>
              <a:gd fmla="val 58726" name="adj1"/>
            </a:avLst>
          </a:prstGeom>
          <a:noFill/>
          <a:ln cap="flat" cmpd="sng" w="9525">
            <a:solidFill>
              <a:srgbClr val="629B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10"/>
          <p:cNvCxnSpPr>
            <a:stCxn id="169" idx="3"/>
            <a:endCxn id="174" idx="1"/>
          </p:cNvCxnSpPr>
          <p:nvPr/>
        </p:nvCxnSpPr>
        <p:spPr>
          <a:xfrm>
            <a:off x="6179511" y="2843375"/>
            <a:ext cx="392100" cy="449400"/>
          </a:xfrm>
          <a:prstGeom prst="bentConnector3">
            <a:avLst>
              <a:gd fmla="val 58726" name="adj1"/>
            </a:avLst>
          </a:prstGeom>
          <a:noFill/>
          <a:ln cap="flat" cmpd="sng" w="9525">
            <a:solidFill>
              <a:srgbClr val="629B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10"/>
          <p:cNvCxnSpPr>
            <a:stCxn id="169" idx="3"/>
            <a:endCxn id="175" idx="1"/>
          </p:cNvCxnSpPr>
          <p:nvPr/>
        </p:nvCxnSpPr>
        <p:spPr>
          <a:xfrm>
            <a:off x="6179511" y="2843375"/>
            <a:ext cx="392100" cy="1071600"/>
          </a:xfrm>
          <a:prstGeom prst="bentConnector3">
            <a:avLst>
              <a:gd fmla="val 58726" name="adj1"/>
            </a:avLst>
          </a:prstGeom>
          <a:noFill/>
          <a:ln cap="flat" cmpd="sng" w="9525">
            <a:solidFill>
              <a:srgbClr val="629B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10"/>
          <p:cNvCxnSpPr>
            <a:stCxn id="169" idx="3"/>
            <a:endCxn id="176" idx="1"/>
          </p:cNvCxnSpPr>
          <p:nvPr/>
        </p:nvCxnSpPr>
        <p:spPr>
          <a:xfrm>
            <a:off x="6179511" y="2843375"/>
            <a:ext cx="392100" cy="1682700"/>
          </a:xfrm>
          <a:prstGeom prst="bentConnector3">
            <a:avLst>
              <a:gd fmla="val 58726" name="adj1"/>
            </a:avLst>
          </a:prstGeom>
          <a:noFill/>
          <a:ln cap="flat" cmpd="sng" w="9525">
            <a:solidFill>
              <a:srgbClr val="629B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10"/>
          <p:cNvCxnSpPr>
            <a:stCxn id="150" idx="3"/>
            <a:endCxn id="169" idx="1"/>
          </p:cNvCxnSpPr>
          <p:nvPr/>
        </p:nvCxnSpPr>
        <p:spPr>
          <a:xfrm>
            <a:off x="5038238" y="2843713"/>
            <a:ext cx="168000" cy="600"/>
          </a:xfrm>
          <a:prstGeom prst="bentConnector3">
            <a:avLst>
              <a:gd fmla="val 50022" name="adj1"/>
            </a:avLst>
          </a:prstGeom>
          <a:noFill/>
          <a:ln cap="flat" cmpd="sng" w="9525">
            <a:solidFill>
              <a:srgbClr val="629B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10"/>
          <p:cNvCxnSpPr>
            <a:stCxn id="168" idx="3"/>
            <a:endCxn id="150" idx="1"/>
          </p:cNvCxnSpPr>
          <p:nvPr/>
        </p:nvCxnSpPr>
        <p:spPr>
          <a:xfrm>
            <a:off x="3795724" y="2843375"/>
            <a:ext cx="239700" cy="6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rgbClr val="629B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6" name="Google Shape;186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78356" y="2560354"/>
            <a:ext cx="196984" cy="22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44122" y="2731079"/>
            <a:ext cx="224192" cy="224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26633" y="3864379"/>
            <a:ext cx="224605" cy="22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72235" y="3864366"/>
            <a:ext cx="224977" cy="22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01174" y="3183741"/>
            <a:ext cx="151348" cy="22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26162" y="4538558"/>
            <a:ext cx="234171" cy="1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864753" y="3797079"/>
            <a:ext cx="224192" cy="224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864546" y="4413804"/>
            <a:ext cx="224606" cy="224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0"/>
          <p:cNvPicPr preferRelativeResize="0"/>
          <p:nvPr/>
        </p:nvPicPr>
        <p:blipFill rotWithShape="1">
          <a:blip r:embed="rId17">
            <a:alphaModFix/>
          </a:blip>
          <a:srcRect b="0" l="1960" r="1950" t="0"/>
          <a:stretch/>
        </p:blipFill>
        <p:spPr>
          <a:xfrm>
            <a:off x="5337036" y="2643750"/>
            <a:ext cx="239699" cy="2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0"/>
          <p:cNvSpPr txBox="1"/>
          <p:nvPr/>
        </p:nvSpPr>
        <p:spPr>
          <a:xfrm>
            <a:off x="3457725" y="1464441"/>
            <a:ext cx="5052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5C5F68"/>
                </a:solidFill>
                <a:latin typeface="Inter Medium"/>
                <a:ea typeface="Inter Medium"/>
                <a:cs typeface="Inter Medium"/>
                <a:sym typeface="Inter Medium"/>
              </a:rPr>
              <a:t>Version Control</a:t>
            </a:r>
            <a:endParaRPr sz="500">
              <a:solidFill>
                <a:srgbClr val="5C5F6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6" name="Google Shape;196;p10"/>
          <p:cNvSpPr txBox="1"/>
          <p:nvPr/>
        </p:nvSpPr>
        <p:spPr>
          <a:xfrm>
            <a:off x="4521006" y="1388244"/>
            <a:ext cx="548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5C5F68"/>
                </a:solidFill>
                <a:latin typeface="Inter Medium"/>
                <a:ea typeface="Inter Medium"/>
                <a:cs typeface="Inter Medium"/>
                <a:sym typeface="Inter Medium"/>
              </a:rPr>
              <a:t>Application</a:t>
            </a:r>
            <a:endParaRPr sz="500">
              <a:solidFill>
                <a:srgbClr val="5C5F6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5C5F68"/>
                </a:solidFill>
                <a:latin typeface="Inter Medium"/>
                <a:ea typeface="Inter Medium"/>
                <a:cs typeface="Inter Medium"/>
                <a:sym typeface="Inter Medium"/>
              </a:rPr>
              <a:t>Source Code</a:t>
            </a:r>
            <a:endParaRPr sz="500">
              <a:solidFill>
                <a:srgbClr val="5C5F6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7" name="Google Shape;197;p10"/>
          <p:cNvSpPr txBox="1"/>
          <p:nvPr/>
        </p:nvSpPr>
        <p:spPr>
          <a:xfrm>
            <a:off x="6336805" y="1441413"/>
            <a:ext cx="447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5C5F68"/>
                </a:solidFill>
                <a:latin typeface="Inter Medium"/>
                <a:ea typeface="Inter Medium"/>
                <a:cs typeface="Inter Medium"/>
                <a:sym typeface="Inter Medium"/>
              </a:rPr>
              <a:t>Platform Source Code</a:t>
            </a:r>
            <a:endParaRPr sz="500">
              <a:solidFill>
                <a:srgbClr val="5C5F6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8" name="Google Shape;198;p10"/>
          <p:cNvSpPr txBox="1"/>
          <p:nvPr/>
        </p:nvSpPr>
        <p:spPr>
          <a:xfrm>
            <a:off x="3171075" y="750238"/>
            <a:ext cx="107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solidFill>
                  <a:srgbClr val="5C5F68"/>
                </a:solidFill>
                <a:latin typeface="Inter Medium"/>
                <a:ea typeface="Inter Medium"/>
                <a:cs typeface="Inter Medium"/>
                <a:sym typeface="Inter Medium"/>
              </a:rPr>
              <a:t>Service Catalog / API Catalog Developer Portal</a:t>
            </a:r>
            <a:endParaRPr sz="500">
              <a:solidFill>
                <a:srgbClr val="5C5F6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rgbClr val="5C5F6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5C5F6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9" name="Google Shape;199;p10"/>
          <p:cNvSpPr txBox="1"/>
          <p:nvPr/>
        </p:nvSpPr>
        <p:spPr>
          <a:xfrm>
            <a:off x="1812725" y="1178550"/>
            <a:ext cx="21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C5F68"/>
                </a:solidFill>
                <a:latin typeface="Inter Medium"/>
                <a:ea typeface="Inter Medium"/>
                <a:cs typeface="Inter Medium"/>
                <a:sym typeface="Inter Medium"/>
              </a:rPr>
              <a:t>IDE</a:t>
            </a:r>
            <a:endParaRPr sz="600">
              <a:solidFill>
                <a:srgbClr val="5C5F6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5C5F68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5C5F6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0" name="Google Shape;200;p10"/>
          <p:cNvSpPr txBox="1"/>
          <p:nvPr/>
        </p:nvSpPr>
        <p:spPr>
          <a:xfrm>
            <a:off x="2161212" y="2677166"/>
            <a:ext cx="5052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5C5F68"/>
                </a:solidFill>
                <a:latin typeface="Inter Medium"/>
                <a:ea typeface="Inter Medium"/>
                <a:cs typeface="Inter Medium"/>
                <a:sym typeface="Inter Medium"/>
              </a:rPr>
              <a:t>CI Pipeline</a:t>
            </a:r>
            <a:endParaRPr sz="500">
              <a:solidFill>
                <a:srgbClr val="5C5F6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1" name="Google Shape;201;p10"/>
          <p:cNvSpPr txBox="1"/>
          <p:nvPr/>
        </p:nvSpPr>
        <p:spPr>
          <a:xfrm>
            <a:off x="3224424" y="2677166"/>
            <a:ext cx="5052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5C5F68"/>
                </a:solidFill>
                <a:latin typeface="Inter Medium"/>
                <a:ea typeface="Inter Medium"/>
                <a:cs typeface="Inter Medium"/>
                <a:sym typeface="Inter Medium"/>
              </a:rPr>
              <a:t>Registry</a:t>
            </a:r>
            <a:endParaRPr sz="500">
              <a:solidFill>
                <a:srgbClr val="5C5F6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2" name="Google Shape;202;p10"/>
          <p:cNvSpPr txBox="1"/>
          <p:nvPr/>
        </p:nvSpPr>
        <p:spPr>
          <a:xfrm>
            <a:off x="3221176" y="2774763"/>
            <a:ext cx="39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Artifact</a:t>
            </a:r>
            <a:br>
              <a:rPr lang="en" sz="6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Registry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3" name="Google Shape;203;p10"/>
          <p:cNvSpPr txBox="1"/>
          <p:nvPr/>
        </p:nvSpPr>
        <p:spPr>
          <a:xfrm>
            <a:off x="5593725" y="2774763"/>
            <a:ext cx="399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Argo CD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5593737" y="2677166"/>
            <a:ext cx="5052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5C5F68"/>
                </a:solidFill>
                <a:latin typeface="Inter Medium"/>
                <a:ea typeface="Inter Medium"/>
                <a:cs typeface="Inter Medium"/>
                <a:sym typeface="Inter Medium"/>
              </a:rPr>
              <a:t>CD Pipeline</a:t>
            </a:r>
            <a:endParaRPr sz="500">
              <a:solidFill>
                <a:srgbClr val="5C5F6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5" name="Google Shape;205;p10"/>
          <p:cNvSpPr txBox="1"/>
          <p:nvPr/>
        </p:nvSpPr>
        <p:spPr>
          <a:xfrm>
            <a:off x="2393172" y="3980700"/>
            <a:ext cx="136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Cloud Monitoring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2393175" y="3880216"/>
            <a:ext cx="5052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5C5F68"/>
                </a:solidFill>
                <a:latin typeface="Inter Medium"/>
                <a:ea typeface="Inter Medium"/>
                <a:cs typeface="Inter Medium"/>
                <a:sym typeface="Inter Medium"/>
              </a:rPr>
              <a:t>Observability</a:t>
            </a:r>
            <a:endParaRPr sz="500">
              <a:solidFill>
                <a:srgbClr val="5C5F6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7" name="Google Shape;207;p10"/>
          <p:cNvSpPr txBox="1"/>
          <p:nvPr/>
        </p:nvSpPr>
        <p:spPr>
          <a:xfrm>
            <a:off x="4741784" y="3980700"/>
            <a:ext cx="136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Cloud Logging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8" name="Google Shape;208;p10"/>
          <p:cNvSpPr txBox="1"/>
          <p:nvPr/>
        </p:nvSpPr>
        <p:spPr>
          <a:xfrm>
            <a:off x="4741788" y="3880216"/>
            <a:ext cx="5052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5C5F68"/>
                </a:solidFill>
                <a:latin typeface="Inter Medium"/>
                <a:ea typeface="Inter Medium"/>
                <a:cs typeface="Inter Medium"/>
                <a:sym typeface="Inter Medium"/>
              </a:rPr>
              <a:t>Observability</a:t>
            </a:r>
            <a:endParaRPr sz="500">
              <a:solidFill>
                <a:srgbClr val="5C5F6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9" name="Google Shape;209;p10"/>
          <p:cNvSpPr txBox="1"/>
          <p:nvPr/>
        </p:nvSpPr>
        <p:spPr>
          <a:xfrm>
            <a:off x="3620472" y="4612250"/>
            <a:ext cx="1872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Cloud Key Management Service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0" name="Google Shape;210;p10"/>
          <p:cNvSpPr txBox="1"/>
          <p:nvPr/>
        </p:nvSpPr>
        <p:spPr>
          <a:xfrm>
            <a:off x="3620512" y="4511775"/>
            <a:ext cx="10029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5C5F68"/>
                </a:solidFill>
                <a:latin typeface="Inter Medium"/>
                <a:ea typeface="Inter Medium"/>
                <a:cs typeface="Inter Medium"/>
                <a:sym typeface="Inter Medium"/>
              </a:rPr>
              <a:t>Secrets &amp; Identity Manager</a:t>
            </a:r>
            <a:endParaRPr sz="500">
              <a:solidFill>
                <a:srgbClr val="5C5F6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1" name="Google Shape;211;p10"/>
          <p:cNvSpPr txBox="1"/>
          <p:nvPr/>
        </p:nvSpPr>
        <p:spPr>
          <a:xfrm>
            <a:off x="7134843" y="2682290"/>
            <a:ext cx="136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Kubernetes Engine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2" name="Google Shape;212;p10"/>
          <p:cNvSpPr txBox="1"/>
          <p:nvPr/>
        </p:nvSpPr>
        <p:spPr>
          <a:xfrm>
            <a:off x="7134846" y="2581807"/>
            <a:ext cx="5052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5C5F68"/>
                </a:solidFill>
                <a:latin typeface="Inter Medium"/>
                <a:ea typeface="Inter Medium"/>
                <a:cs typeface="Inter Medium"/>
                <a:sym typeface="Inter Medium"/>
              </a:rPr>
              <a:t>Compute</a:t>
            </a:r>
            <a:endParaRPr sz="500">
              <a:solidFill>
                <a:srgbClr val="5C5F6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3" name="Google Shape;213;p10"/>
          <p:cNvSpPr txBox="1"/>
          <p:nvPr/>
        </p:nvSpPr>
        <p:spPr>
          <a:xfrm>
            <a:off x="7134843" y="3296690"/>
            <a:ext cx="136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Cloud SQL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7134846" y="3196207"/>
            <a:ext cx="5052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5C5F68"/>
                </a:solidFill>
                <a:latin typeface="Inter Medium"/>
                <a:ea typeface="Inter Medium"/>
                <a:cs typeface="Inter Medium"/>
                <a:sym typeface="Inter Medium"/>
              </a:rPr>
              <a:t>Data</a:t>
            </a:r>
            <a:endParaRPr sz="500">
              <a:solidFill>
                <a:srgbClr val="5C5F6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5" name="Google Shape;215;p10"/>
          <p:cNvSpPr txBox="1"/>
          <p:nvPr/>
        </p:nvSpPr>
        <p:spPr>
          <a:xfrm>
            <a:off x="7134843" y="3916974"/>
            <a:ext cx="136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Cloud DNS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6" name="Google Shape;216;p10"/>
          <p:cNvSpPr txBox="1"/>
          <p:nvPr/>
        </p:nvSpPr>
        <p:spPr>
          <a:xfrm>
            <a:off x="7134846" y="3816490"/>
            <a:ext cx="5052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5C5F68"/>
                </a:solidFill>
                <a:latin typeface="Inter Medium"/>
                <a:ea typeface="Inter Medium"/>
                <a:cs typeface="Inter Medium"/>
                <a:sym typeface="Inter Medium"/>
              </a:rPr>
              <a:t>Networking</a:t>
            </a:r>
            <a:endParaRPr sz="500">
              <a:solidFill>
                <a:srgbClr val="5C5F6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7" name="Google Shape;217;p10"/>
          <p:cNvSpPr txBox="1"/>
          <p:nvPr/>
        </p:nvSpPr>
        <p:spPr>
          <a:xfrm>
            <a:off x="7134843" y="4537249"/>
            <a:ext cx="136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PubSub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8" name="Google Shape;218;p10"/>
          <p:cNvSpPr txBox="1"/>
          <p:nvPr/>
        </p:nvSpPr>
        <p:spPr>
          <a:xfrm>
            <a:off x="7134846" y="4436765"/>
            <a:ext cx="5052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5C5F68"/>
                </a:solidFill>
                <a:latin typeface="Inter Medium"/>
                <a:ea typeface="Inter Medium"/>
                <a:cs typeface="Inter Medium"/>
                <a:sym typeface="Inter Medium"/>
              </a:rPr>
              <a:t>Services</a:t>
            </a:r>
            <a:endParaRPr sz="500">
              <a:solidFill>
                <a:srgbClr val="5C5F6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19" name="Google Shape;219;p10"/>
          <p:cNvPicPr preferRelativeResize="0"/>
          <p:nvPr/>
        </p:nvPicPr>
        <p:blipFill rotWithShape="1">
          <a:blip r:embed="rId18">
            <a:alphaModFix/>
          </a:blip>
          <a:srcRect b="-12754" l="-8019" r="-8030" t="-4478"/>
          <a:stretch/>
        </p:blipFill>
        <p:spPr>
          <a:xfrm>
            <a:off x="317550" y="155875"/>
            <a:ext cx="365026" cy="29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 rotWithShape="1">
          <a:blip r:embed="rId19">
            <a:alphaModFix/>
          </a:blip>
          <a:srcRect b="0" l="39" r="29" t="0"/>
          <a:stretch/>
        </p:blipFill>
        <p:spPr>
          <a:xfrm>
            <a:off x="5027859" y="1419951"/>
            <a:ext cx="250743" cy="2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0"/>
          <p:cNvSpPr txBox="1"/>
          <p:nvPr/>
        </p:nvSpPr>
        <p:spPr>
          <a:xfrm>
            <a:off x="5323076" y="1520725"/>
            <a:ext cx="447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Workloads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22" name="Google Shape;222;p10"/>
          <p:cNvPicPr preferRelativeResize="0"/>
          <p:nvPr/>
        </p:nvPicPr>
        <p:blipFill rotWithShape="1">
          <a:blip r:embed="rId20">
            <a:alphaModFix/>
          </a:blip>
          <a:srcRect b="0" l="5404" r="5404" t="0"/>
          <a:stretch/>
        </p:blipFill>
        <p:spPr>
          <a:xfrm>
            <a:off x="6966562" y="1449874"/>
            <a:ext cx="223801" cy="25092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0"/>
          <p:cNvSpPr txBox="1"/>
          <p:nvPr/>
        </p:nvSpPr>
        <p:spPr>
          <a:xfrm>
            <a:off x="7259638" y="1529150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Automations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24" name="Google Shape;224;p1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493355" y="722889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0"/>
          <p:cNvSpPr txBox="1"/>
          <p:nvPr/>
        </p:nvSpPr>
        <p:spPr>
          <a:xfrm>
            <a:off x="5788853" y="784224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Backstage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 txBox="1"/>
          <p:nvPr>
            <p:ph idx="12" type="sldNum"/>
          </p:nvPr>
        </p:nvSpPr>
        <p:spPr>
          <a:xfrm>
            <a:off x="8051908" y="4656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B0BDC5"/>
                </a:solidFill>
              </a:rPr>
              <a:t>‹#›</a:t>
            </a:fld>
            <a:endParaRPr>
              <a:solidFill>
                <a:srgbClr val="B0BDC5"/>
              </a:solidFill>
            </a:endParaRPr>
          </a:p>
        </p:txBody>
      </p:sp>
      <p:sp>
        <p:nvSpPr>
          <p:cNvPr id="231" name="Google Shape;231;p11"/>
          <p:cNvSpPr/>
          <p:nvPr/>
        </p:nvSpPr>
        <p:spPr>
          <a:xfrm>
            <a:off x="317550" y="532075"/>
            <a:ext cx="8508900" cy="14532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B0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1"/>
          <p:cNvSpPr/>
          <p:nvPr/>
        </p:nvSpPr>
        <p:spPr>
          <a:xfrm>
            <a:off x="317550" y="2056975"/>
            <a:ext cx="6000000" cy="15729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B0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1"/>
          <p:cNvSpPr/>
          <p:nvPr/>
        </p:nvSpPr>
        <p:spPr>
          <a:xfrm>
            <a:off x="317550" y="3701471"/>
            <a:ext cx="6000000" cy="5505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B0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1"/>
          <p:cNvSpPr/>
          <p:nvPr/>
        </p:nvSpPr>
        <p:spPr>
          <a:xfrm>
            <a:off x="317550" y="4323450"/>
            <a:ext cx="6000000" cy="5505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B0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1"/>
          <p:cNvSpPr/>
          <p:nvPr/>
        </p:nvSpPr>
        <p:spPr>
          <a:xfrm>
            <a:off x="6358383" y="2056975"/>
            <a:ext cx="2467800" cy="28170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B0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1"/>
          <p:cNvSpPr txBox="1"/>
          <p:nvPr/>
        </p:nvSpPr>
        <p:spPr>
          <a:xfrm>
            <a:off x="464450" y="1043125"/>
            <a:ext cx="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Developer Control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37" name="Google Shape;237;p11"/>
          <p:cNvSpPr txBox="1"/>
          <p:nvPr/>
        </p:nvSpPr>
        <p:spPr>
          <a:xfrm>
            <a:off x="464450" y="2627825"/>
            <a:ext cx="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Integration and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Delivery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38" name="Google Shape;238;p11"/>
          <p:cNvSpPr txBox="1"/>
          <p:nvPr/>
        </p:nvSpPr>
        <p:spPr>
          <a:xfrm>
            <a:off x="464450" y="3776563"/>
            <a:ext cx="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Monitoring and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Logging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39" name="Google Shape;239;p11"/>
          <p:cNvSpPr txBox="1"/>
          <p:nvPr/>
        </p:nvSpPr>
        <p:spPr>
          <a:xfrm>
            <a:off x="464450" y="4398588"/>
            <a:ext cx="855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Security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40" name="Google Shape;240;p11"/>
          <p:cNvSpPr/>
          <p:nvPr/>
        </p:nvSpPr>
        <p:spPr>
          <a:xfrm>
            <a:off x="2993775" y="587425"/>
            <a:ext cx="5753100" cy="4998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2C98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1"/>
          <p:cNvSpPr/>
          <p:nvPr/>
        </p:nvSpPr>
        <p:spPr>
          <a:xfrm>
            <a:off x="2993775" y="1142627"/>
            <a:ext cx="5753100" cy="7929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2C98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1"/>
          <p:cNvSpPr/>
          <p:nvPr/>
        </p:nvSpPr>
        <p:spPr>
          <a:xfrm>
            <a:off x="1574875" y="587425"/>
            <a:ext cx="1365000" cy="13482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2C98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1574900" y="586075"/>
            <a:ext cx="1365000" cy="142200"/>
          </a:xfrm>
          <a:prstGeom prst="rect">
            <a:avLst/>
          </a:prstGeom>
          <a:solidFill>
            <a:srgbClr val="2C98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IDE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44" name="Google Shape;244;p11"/>
          <p:cNvSpPr/>
          <p:nvPr/>
        </p:nvSpPr>
        <p:spPr>
          <a:xfrm>
            <a:off x="2993775" y="586075"/>
            <a:ext cx="5753100" cy="142200"/>
          </a:xfrm>
          <a:prstGeom prst="rect">
            <a:avLst/>
          </a:prstGeom>
          <a:solidFill>
            <a:srgbClr val="2C98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Service Catalog / API Catalog Developer Portal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45" name="Google Shape;245;p11"/>
          <p:cNvSpPr/>
          <p:nvPr/>
        </p:nvSpPr>
        <p:spPr>
          <a:xfrm>
            <a:off x="2993775" y="1142625"/>
            <a:ext cx="5753100" cy="142200"/>
          </a:xfrm>
          <a:prstGeom prst="rect">
            <a:avLst/>
          </a:prstGeom>
          <a:solidFill>
            <a:srgbClr val="2C98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Version control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46" name="Google Shape;246;p11"/>
          <p:cNvSpPr/>
          <p:nvPr/>
        </p:nvSpPr>
        <p:spPr>
          <a:xfrm>
            <a:off x="3854400" y="1357800"/>
            <a:ext cx="2012100" cy="506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2C98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5961675" y="1357800"/>
            <a:ext cx="2091900" cy="506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2C98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3854400" y="1357425"/>
            <a:ext cx="2012100" cy="142200"/>
          </a:xfrm>
          <a:prstGeom prst="rect">
            <a:avLst/>
          </a:prstGeom>
          <a:solidFill>
            <a:srgbClr val="2C98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Application Source Code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49" name="Google Shape;249;p11"/>
          <p:cNvSpPr/>
          <p:nvPr/>
        </p:nvSpPr>
        <p:spPr>
          <a:xfrm>
            <a:off x="5961675" y="1344000"/>
            <a:ext cx="2091900" cy="142200"/>
          </a:xfrm>
          <a:prstGeom prst="rect">
            <a:avLst/>
          </a:prstGeom>
          <a:solidFill>
            <a:srgbClr val="2C98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Platform</a:t>
            </a: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Source Code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50" name="Google Shape;250;p11"/>
          <p:cNvSpPr/>
          <p:nvPr/>
        </p:nvSpPr>
        <p:spPr>
          <a:xfrm>
            <a:off x="5347025" y="2215200"/>
            <a:ext cx="902100" cy="13482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2C98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1"/>
          <p:cNvSpPr/>
          <p:nvPr/>
        </p:nvSpPr>
        <p:spPr>
          <a:xfrm>
            <a:off x="2952300" y="2215200"/>
            <a:ext cx="902100" cy="13482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2C98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1"/>
          <p:cNvSpPr/>
          <p:nvPr/>
        </p:nvSpPr>
        <p:spPr>
          <a:xfrm>
            <a:off x="1994200" y="2215200"/>
            <a:ext cx="902100" cy="13482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2C98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1"/>
          <p:cNvSpPr/>
          <p:nvPr/>
        </p:nvSpPr>
        <p:spPr>
          <a:xfrm>
            <a:off x="1574900" y="3746975"/>
            <a:ext cx="4674300" cy="4299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2C98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1"/>
          <p:cNvSpPr/>
          <p:nvPr/>
        </p:nvSpPr>
        <p:spPr>
          <a:xfrm>
            <a:off x="1574900" y="3745625"/>
            <a:ext cx="739500" cy="142200"/>
          </a:xfrm>
          <a:prstGeom prst="rect">
            <a:avLst/>
          </a:prstGeom>
          <a:solidFill>
            <a:srgbClr val="2C98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Observability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55" name="Google Shape;255;p11"/>
          <p:cNvSpPr/>
          <p:nvPr/>
        </p:nvSpPr>
        <p:spPr>
          <a:xfrm>
            <a:off x="1574900" y="4385797"/>
            <a:ext cx="4674300" cy="4299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2C98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1"/>
          <p:cNvSpPr/>
          <p:nvPr/>
        </p:nvSpPr>
        <p:spPr>
          <a:xfrm>
            <a:off x="1574900" y="4384450"/>
            <a:ext cx="1339200" cy="142200"/>
          </a:xfrm>
          <a:prstGeom prst="rect">
            <a:avLst/>
          </a:prstGeom>
          <a:solidFill>
            <a:srgbClr val="2C98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Secrets &amp; Identity Manager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57" name="Google Shape;257;p11"/>
          <p:cNvSpPr/>
          <p:nvPr/>
        </p:nvSpPr>
        <p:spPr>
          <a:xfrm>
            <a:off x="1995875" y="2208825"/>
            <a:ext cx="902100" cy="142200"/>
          </a:xfrm>
          <a:prstGeom prst="rect">
            <a:avLst/>
          </a:prstGeom>
          <a:solidFill>
            <a:srgbClr val="2C98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CI Pipeline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58" name="Google Shape;258;p11"/>
          <p:cNvSpPr/>
          <p:nvPr/>
        </p:nvSpPr>
        <p:spPr>
          <a:xfrm>
            <a:off x="2952300" y="2208825"/>
            <a:ext cx="902100" cy="142200"/>
          </a:xfrm>
          <a:prstGeom prst="rect">
            <a:avLst/>
          </a:prstGeom>
          <a:solidFill>
            <a:srgbClr val="2C98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Registry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59" name="Google Shape;259;p11"/>
          <p:cNvSpPr/>
          <p:nvPr/>
        </p:nvSpPr>
        <p:spPr>
          <a:xfrm>
            <a:off x="5347025" y="2208825"/>
            <a:ext cx="902100" cy="142200"/>
          </a:xfrm>
          <a:prstGeom prst="rect">
            <a:avLst/>
          </a:prstGeom>
          <a:solidFill>
            <a:srgbClr val="2C98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CD Pipeline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60" name="Google Shape;260;p11"/>
          <p:cNvSpPr/>
          <p:nvPr/>
        </p:nvSpPr>
        <p:spPr>
          <a:xfrm>
            <a:off x="6654875" y="2401150"/>
            <a:ext cx="2091900" cy="5541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2C98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1"/>
          <p:cNvSpPr/>
          <p:nvPr/>
        </p:nvSpPr>
        <p:spPr>
          <a:xfrm>
            <a:off x="6654875" y="3016268"/>
            <a:ext cx="2091900" cy="5541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2C98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1"/>
          <p:cNvSpPr/>
          <p:nvPr/>
        </p:nvSpPr>
        <p:spPr>
          <a:xfrm>
            <a:off x="6654875" y="3631386"/>
            <a:ext cx="2091900" cy="5541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2C98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1"/>
          <p:cNvSpPr/>
          <p:nvPr/>
        </p:nvSpPr>
        <p:spPr>
          <a:xfrm>
            <a:off x="6654875" y="4246504"/>
            <a:ext cx="2091900" cy="5541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2C98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1"/>
          <p:cNvSpPr txBox="1"/>
          <p:nvPr/>
        </p:nvSpPr>
        <p:spPr>
          <a:xfrm>
            <a:off x="7164325" y="2110200"/>
            <a:ext cx="855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Resource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65" name="Google Shape;265;p11"/>
          <p:cNvSpPr/>
          <p:nvPr/>
        </p:nvSpPr>
        <p:spPr>
          <a:xfrm>
            <a:off x="6654875" y="2399200"/>
            <a:ext cx="2091900" cy="142200"/>
          </a:xfrm>
          <a:prstGeom prst="rect">
            <a:avLst/>
          </a:prstGeom>
          <a:solidFill>
            <a:srgbClr val="2C98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Compute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66" name="Google Shape;266;p11"/>
          <p:cNvSpPr/>
          <p:nvPr/>
        </p:nvSpPr>
        <p:spPr>
          <a:xfrm>
            <a:off x="6654875" y="3015300"/>
            <a:ext cx="2091900" cy="142200"/>
          </a:xfrm>
          <a:prstGeom prst="rect">
            <a:avLst/>
          </a:prstGeom>
          <a:solidFill>
            <a:srgbClr val="2C98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Data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67" name="Google Shape;267;p11"/>
          <p:cNvSpPr/>
          <p:nvPr/>
        </p:nvSpPr>
        <p:spPr>
          <a:xfrm>
            <a:off x="6654875" y="3630900"/>
            <a:ext cx="2091900" cy="142200"/>
          </a:xfrm>
          <a:prstGeom prst="rect">
            <a:avLst/>
          </a:prstGeom>
          <a:solidFill>
            <a:srgbClr val="2C98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Networking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68" name="Google Shape;268;p11"/>
          <p:cNvSpPr/>
          <p:nvPr/>
        </p:nvSpPr>
        <p:spPr>
          <a:xfrm>
            <a:off x="6654875" y="4246475"/>
            <a:ext cx="2091900" cy="142200"/>
          </a:xfrm>
          <a:prstGeom prst="rect">
            <a:avLst/>
          </a:prstGeom>
          <a:solidFill>
            <a:srgbClr val="2C98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Services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69" name="Google Shape;269;p11"/>
          <p:cNvSpPr/>
          <p:nvPr/>
        </p:nvSpPr>
        <p:spPr>
          <a:xfrm>
            <a:off x="4133950" y="2364675"/>
            <a:ext cx="1002900" cy="1002900"/>
          </a:xfrm>
          <a:prstGeom prst="diamond">
            <a:avLst/>
          </a:prstGeom>
          <a:solidFill>
            <a:srgbClr val="F5F5F5"/>
          </a:solidFill>
          <a:ln cap="flat" cmpd="sng" w="9525">
            <a:solidFill>
              <a:srgbClr val="2C98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11"/>
          <p:cNvCxnSpPr>
            <a:endCxn id="252" idx="1"/>
          </p:cNvCxnSpPr>
          <p:nvPr/>
        </p:nvCxnSpPr>
        <p:spPr>
          <a:xfrm flipH="1" rot="-5400000">
            <a:off x="1412650" y="2307750"/>
            <a:ext cx="950700" cy="2124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11"/>
          <p:cNvCxnSpPr>
            <a:stCxn id="246" idx="2"/>
            <a:endCxn id="257" idx="0"/>
          </p:cNvCxnSpPr>
          <p:nvPr/>
        </p:nvCxnSpPr>
        <p:spPr>
          <a:xfrm rot="5400000">
            <a:off x="3481500" y="829950"/>
            <a:ext cx="344400" cy="24135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72" name="Google Shape;272;p11"/>
          <p:cNvCxnSpPr>
            <a:stCxn id="247" idx="2"/>
            <a:endCxn id="269" idx="0"/>
          </p:cNvCxnSpPr>
          <p:nvPr/>
        </p:nvCxnSpPr>
        <p:spPr>
          <a:xfrm rot="5400000">
            <a:off x="5571525" y="928500"/>
            <a:ext cx="500100" cy="23721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73" name="Google Shape;273;p11"/>
          <p:cNvCxnSpPr>
            <a:stCxn id="252" idx="3"/>
            <a:endCxn id="251" idx="1"/>
          </p:cNvCxnSpPr>
          <p:nvPr/>
        </p:nvCxnSpPr>
        <p:spPr>
          <a:xfrm>
            <a:off x="2896300" y="2889300"/>
            <a:ext cx="56100" cy="600"/>
          </a:xfrm>
          <a:prstGeom prst="bentConnector3">
            <a:avLst>
              <a:gd fmla="val 499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11"/>
          <p:cNvCxnSpPr>
            <a:stCxn id="269" idx="1"/>
            <a:endCxn id="251" idx="3"/>
          </p:cNvCxnSpPr>
          <p:nvPr/>
        </p:nvCxnSpPr>
        <p:spPr>
          <a:xfrm flipH="1">
            <a:off x="3854350" y="2866125"/>
            <a:ext cx="279600" cy="23100"/>
          </a:xfrm>
          <a:prstGeom prst="bentConnector3">
            <a:avLst>
              <a:gd fmla="val 9983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75" name="Google Shape;275;p11"/>
          <p:cNvCxnSpPr>
            <a:stCxn id="269" idx="3"/>
            <a:endCxn id="250" idx="1"/>
          </p:cNvCxnSpPr>
          <p:nvPr/>
        </p:nvCxnSpPr>
        <p:spPr>
          <a:xfrm>
            <a:off x="5136850" y="2866125"/>
            <a:ext cx="210300" cy="23100"/>
          </a:xfrm>
          <a:prstGeom prst="bentConnector3">
            <a:avLst>
              <a:gd fmla="val 9907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11"/>
          <p:cNvCxnSpPr>
            <a:stCxn id="250" idx="3"/>
            <a:endCxn id="260" idx="1"/>
          </p:cNvCxnSpPr>
          <p:nvPr/>
        </p:nvCxnSpPr>
        <p:spPr>
          <a:xfrm flipH="1" rot="10800000">
            <a:off x="6249125" y="2678100"/>
            <a:ext cx="405900" cy="2112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11"/>
          <p:cNvCxnSpPr>
            <a:stCxn id="250" idx="3"/>
            <a:endCxn id="261" idx="1"/>
          </p:cNvCxnSpPr>
          <p:nvPr/>
        </p:nvCxnSpPr>
        <p:spPr>
          <a:xfrm>
            <a:off x="6249125" y="2889300"/>
            <a:ext cx="405900" cy="4041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11"/>
          <p:cNvCxnSpPr>
            <a:stCxn id="250" idx="3"/>
            <a:endCxn id="262" idx="1"/>
          </p:cNvCxnSpPr>
          <p:nvPr/>
        </p:nvCxnSpPr>
        <p:spPr>
          <a:xfrm>
            <a:off x="6249125" y="2889300"/>
            <a:ext cx="405900" cy="10191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11"/>
          <p:cNvCxnSpPr>
            <a:stCxn id="250" idx="3"/>
            <a:endCxn id="263" idx="1"/>
          </p:cNvCxnSpPr>
          <p:nvPr/>
        </p:nvCxnSpPr>
        <p:spPr>
          <a:xfrm>
            <a:off x="6249125" y="2889300"/>
            <a:ext cx="405900" cy="16344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0" name="Google Shape;280;p11"/>
          <p:cNvPicPr preferRelativeResize="0"/>
          <p:nvPr/>
        </p:nvPicPr>
        <p:blipFill rotWithShape="1">
          <a:blip r:embed="rId3">
            <a:alphaModFix/>
          </a:blip>
          <a:srcRect b="0" l="7424" r="7432" t="0"/>
          <a:stretch/>
        </p:blipFill>
        <p:spPr>
          <a:xfrm>
            <a:off x="3046550" y="2760975"/>
            <a:ext cx="279599" cy="279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0338" y="1535239"/>
            <a:ext cx="279601" cy="27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0378" y="1550645"/>
            <a:ext cx="250743" cy="2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8847" y="2780176"/>
            <a:ext cx="210300" cy="21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5435" y="2598280"/>
            <a:ext cx="223800" cy="165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2065" y="1545393"/>
            <a:ext cx="223801" cy="25092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1"/>
          <p:cNvSpPr txBox="1"/>
          <p:nvPr/>
        </p:nvSpPr>
        <p:spPr>
          <a:xfrm>
            <a:off x="4381428" y="1629919"/>
            <a:ext cx="299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Score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87" name="Google Shape;287;p11"/>
          <p:cNvSpPr txBox="1"/>
          <p:nvPr/>
        </p:nvSpPr>
        <p:spPr>
          <a:xfrm>
            <a:off x="6415139" y="1624669"/>
            <a:ext cx="447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Terraform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426350" y="1624316"/>
            <a:ext cx="334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GitHub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89" name="Google Shape;289;p11"/>
          <p:cNvSpPr txBox="1"/>
          <p:nvPr/>
        </p:nvSpPr>
        <p:spPr>
          <a:xfrm>
            <a:off x="2389800" y="2808381"/>
            <a:ext cx="39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GitHub</a:t>
            </a:r>
            <a:br>
              <a:rPr lang="en" sz="6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Actions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90" name="Google Shape;290;p11"/>
          <p:cNvSpPr txBox="1"/>
          <p:nvPr/>
        </p:nvSpPr>
        <p:spPr>
          <a:xfrm>
            <a:off x="3375477" y="2769160"/>
            <a:ext cx="399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Azure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Container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Registry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353014" y="2843435"/>
            <a:ext cx="548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Platform</a:t>
            </a:r>
            <a:br>
              <a:rPr lang="en" sz="6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Orchestrator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92" name="Google Shape;292;p11"/>
          <p:cNvSpPr txBox="1"/>
          <p:nvPr/>
        </p:nvSpPr>
        <p:spPr>
          <a:xfrm>
            <a:off x="5762597" y="2841999"/>
            <a:ext cx="399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FluxCD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93" name="Google Shape;293;p11"/>
          <p:cNvSpPr txBox="1"/>
          <p:nvPr/>
        </p:nvSpPr>
        <p:spPr>
          <a:xfrm>
            <a:off x="4004600" y="3930463"/>
            <a:ext cx="1041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Azure Monitor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94" name="Google Shape;294;p11"/>
          <p:cNvSpPr txBox="1"/>
          <p:nvPr/>
        </p:nvSpPr>
        <p:spPr>
          <a:xfrm>
            <a:off x="4004600" y="4533875"/>
            <a:ext cx="1071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Azure Key Vault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7587700" y="2652550"/>
            <a:ext cx="855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Azure Kubernetes Service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96" name="Google Shape;296;p11"/>
          <p:cNvSpPr txBox="1"/>
          <p:nvPr/>
        </p:nvSpPr>
        <p:spPr>
          <a:xfrm>
            <a:off x="7587697" y="3322100"/>
            <a:ext cx="642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Azure SQL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97" name="Google Shape;297;p11"/>
          <p:cNvSpPr txBox="1"/>
          <p:nvPr/>
        </p:nvSpPr>
        <p:spPr>
          <a:xfrm>
            <a:off x="7587692" y="3921643"/>
            <a:ext cx="1022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Azure DNS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7587692" y="4544238"/>
            <a:ext cx="1022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Azure Service Bus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99" name="Google Shape;299;p11"/>
          <p:cNvPicPr preferRelativeResize="0"/>
          <p:nvPr/>
        </p:nvPicPr>
        <p:blipFill rotWithShape="1">
          <a:blip r:embed="rId9">
            <a:alphaModFix/>
          </a:blip>
          <a:srcRect b="-160" l="0" r="0" t="160"/>
          <a:stretch/>
        </p:blipFill>
        <p:spPr>
          <a:xfrm>
            <a:off x="317550" y="150069"/>
            <a:ext cx="299100" cy="2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1"/>
          <p:cNvSpPr txBox="1"/>
          <p:nvPr/>
        </p:nvSpPr>
        <p:spPr>
          <a:xfrm>
            <a:off x="796400" y="207025"/>
            <a:ext cx="3569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 SemiBold"/>
                <a:ea typeface="Inter SemiBold"/>
                <a:cs typeface="Inter SemiBold"/>
                <a:sym typeface="Inter SemiBold"/>
              </a:rPr>
              <a:t>Internal Developer Platform on Azure Cloud</a:t>
            </a:r>
            <a:endParaRPr sz="12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01" name="Google Shape;301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45194" y="3837117"/>
            <a:ext cx="279093" cy="27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25859" y="2605395"/>
            <a:ext cx="279093" cy="27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42907" y="3833617"/>
            <a:ext cx="279093" cy="27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43159" y="3217555"/>
            <a:ext cx="278587" cy="27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43159" y="4449667"/>
            <a:ext cx="278587" cy="27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644941" y="4444480"/>
            <a:ext cx="279600" cy="27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15467" y="2737447"/>
            <a:ext cx="198364" cy="2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823971" y="1153812"/>
            <a:ext cx="241364" cy="24033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1"/>
          <p:cNvSpPr txBox="1"/>
          <p:nvPr/>
        </p:nvSpPr>
        <p:spPr>
          <a:xfrm>
            <a:off x="2142840" y="1187179"/>
            <a:ext cx="642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Visual Studio Code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10" name="Google Shape;310;p11"/>
          <p:cNvPicPr preferRelativeResize="0"/>
          <p:nvPr/>
        </p:nvPicPr>
        <p:blipFill rotWithShape="1">
          <a:blip r:embed="rId18">
            <a:alphaModFix/>
          </a:blip>
          <a:srcRect b="0" l="39" r="29" t="0"/>
          <a:stretch/>
        </p:blipFill>
        <p:spPr>
          <a:xfrm>
            <a:off x="4847714" y="1564888"/>
            <a:ext cx="250743" cy="2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1"/>
          <p:cNvSpPr txBox="1"/>
          <p:nvPr/>
        </p:nvSpPr>
        <p:spPr>
          <a:xfrm>
            <a:off x="5178759" y="1644161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Workloads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12" name="Google Shape;312;p11"/>
          <p:cNvPicPr preferRelativeResize="0"/>
          <p:nvPr/>
        </p:nvPicPr>
        <p:blipFill rotWithShape="1">
          <a:blip r:embed="rId19">
            <a:alphaModFix/>
          </a:blip>
          <a:srcRect b="0" l="5404" r="5404" t="0"/>
          <a:stretch/>
        </p:blipFill>
        <p:spPr>
          <a:xfrm>
            <a:off x="7052500" y="1545994"/>
            <a:ext cx="223801" cy="25092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1"/>
          <p:cNvSpPr txBox="1"/>
          <p:nvPr/>
        </p:nvSpPr>
        <p:spPr>
          <a:xfrm>
            <a:off x="7345575" y="1625271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Automations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14" name="Google Shape;314;p1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493355" y="799089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1"/>
          <p:cNvSpPr txBox="1"/>
          <p:nvPr/>
        </p:nvSpPr>
        <p:spPr>
          <a:xfrm>
            <a:off x="5788853" y="860424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Backstage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"/>
          <p:cNvSpPr txBox="1"/>
          <p:nvPr>
            <p:ph idx="12" type="sldNum"/>
          </p:nvPr>
        </p:nvSpPr>
        <p:spPr>
          <a:xfrm>
            <a:off x="8051908" y="4656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B0BDC5"/>
                </a:solidFill>
              </a:rPr>
              <a:t>‹#›</a:t>
            </a:fld>
            <a:endParaRPr>
              <a:solidFill>
                <a:srgbClr val="B0BDC5"/>
              </a:solidFill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317550" y="532075"/>
            <a:ext cx="8508900" cy="14532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B0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2"/>
          <p:cNvSpPr/>
          <p:nvPr/>
        </p:nvSpPr>
        <p:spPr>
          <a:xfrm>
            <a:off x="317550" y="2056975"/>
            <a:ext cx="6000000" cy="15729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B0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2"/>
          <p:cNvSpPr/>
          <p:nvPr/>
        </p:nvSpPr>
        <p:spPr>
          <a:xfrm>
            <a:off x="317550" y="3701471"/>
            <a:ext cx="6000000" cy="5505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B0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2"/>
          <p:cNvSpPr/>
          <p:nvPr/>
        </p:nvSpPr>
        <p:spPr>
          <a:xfrm>
            <a:off x="317550" y="4323450"/>
            <a:ext cx="6000000" cy="5505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B0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2"/>
          <p:cNvSpPr/>
          <p:nvPr/>
        </p:nvSpPr>
        <p:spPr>
          <a:xfrm>
            <a:off x="6358383" y="2056975"/>
            <a:ext cx="2467800" cy="28170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B0BD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2"/>
          <p:cNvSpPr txBox="1"/>
          <p:nvPr/>
        </p:nvSpPr>
        <p:spPr>
          <a:xfrm>
            <a:off x="464450" y="1043125"/>
            <a:ext cx="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Developer Control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7" name="Google Shape;327;p12"/>
          <p:cNvSpPr txBox="1"/>
          <p:nvPr/>
        </p:nvSpPr>
        <p:spPr>
          <a:xfrm>
            <a:off x="464450" y="2627825"/>
            <a:ext cx="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Integration and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Delivery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464450" y="3776563"/>
            <a:ext cx="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Monitoring and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Logging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9" name="Google Shape;329;p12"/>
          <p:cNvSpPr txBox="1"/>
          <p:nvPr/>
        </p:nvSpPr>
        <p:spPr>
          <a:xfrm>
            <a:off x="464450" y="4398588"/>
            <a:ext cx="855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Security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2993775" y="587425"/>
            <a:ext cx="5753100" cy="4998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C222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2"/>
          <p:cNvSpPr/>
          <p:nvPr/>
        </p:nvSpPr>
        <p:spPr>
          <a:xfrm>
            <a:off x="2993775" y="1142627"/>
            <a:ext cx="5753100" cy="7929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C222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2"/>
          <p:cNvSpPr/>
          <p:nvPr/>
        </p:nvSpPr>
        <p:spPr>
          <a:xfrm>
            <a:off x="1574875" y="587425"/>
            <a:ext cx="1365000" cy="13482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C222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2"/>
          <p:cNvSpPr/>
          <p:nvPr/>
        </p:nvSpPr>
        <p:spPr>
          <a:xfrm>
            <a:off x="1574900" y="586075"/>
            <a:ext cx="1365000" cy="142200"/>
          </a:xfrm>
          <a:prstGeom prst="rect">
            <a:avLst/>
          </a:prstGeom>
          <a:solidFill>
            <a:srgbClr val="C222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IDE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34" name="Google Shape;334;p12"/>
          <p:cNvSpPr/>
          <p:nvPr/>
        </p:nvSpPr>
        <p:spPr>
          <a:xfrm>
            <a:off x="2993775" y="586075"/>
            <a:ext cx="5753100" cy="142200"/>
          </a:xfrm>
          <a:prstGeom prst="rect">
            <a:avLst/>
          </a:prstGeom>
          <a:solidFill>
            <a:srgbClr val="C222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Service Catalog / API Catalog Developer Portal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35" name="Google Shape;335;p12"/>
          <p:cNvSpPr/>
          <p:nvPr/>
        </p:nvSpPr>
        <p:spPr>
          <a:xfrm>
            <a:off x="2993775" y="1142625"/>
            <a:ext cx="5753100" cy="142200"/>
          </a:xfrm>
          <a:prstGeom prst="rect">
            <a:avLst/>
          </a:prstGeom>
          <a:solidFill>
            <a:srgbClr val="C222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Version control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36" name="Google Shape;336;p12"/>
          <p:cNvSpPr/>
          <p:nvPr/>
        </p:nvSpPr>
        <p:spPr>
          <a:xfrm>
            <a:off x="3854400" y="1357800"/>
            <a:ext cx="2000100" cy="506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C222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2"/>
          <p:cNvSpPr/>
          <p:nvPr/>
        </p:nvSpPr>
        <p:spPr>
          <a:xfrm>
            <a:off x="5944900" y="1357800"/>
            <a:ext cx="2264700" cy="506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C222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2"/>
          <p:cNvSpPr/>
          <p:nvPr/>
        </p:nvSpPr>
        <p:spPr>
          <a:xfrm>
            <a:off x="3854400" y="1357425"/>
            <a:ext cx="2000100" cy="142200"/>
          </a:xfrm>
          <a:prstGeom prst="rect">
            <a:avLst/>
          </a:prstGeom>
          <a:solidFill>
            <a:srgbClr val="C222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Application Source Code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39" name="Google Shape;339;p12"/>
          <p:cNvSpPr/>
          <p:nvPr/>
        </p:nvSpPr>
        <p:spPr>
          <a:xfrm>
            <a:off x="5944900" y="1357425"/>
            <a:ext cx="2264700" cy="142200"/>
          </a:xfrm>
          <a:prstGeom prst="rect">
            <a:avLst/>
          </a:prstGeom>
          <a:solidFill>
            <a:srgbClr val="C222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Platform Source Code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40" name="Google Shape;340;p12"/>
          <p:cNvSpPr/>
          <p:nvPr/>
        </p:nvSpPr>
        <p:spPr>
          <a:xfrm>
            <a:off x="2952300" y="2215200"/>
            <a:ext cx="902100" cy="13482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C222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2"/>
          <p:cNvSpPr/>
          <p:nvPr/>
        </p:nvSpPr>
        <p:spPr>
          <a:xfrm>
            <a:off x="1994200" y="2215200"/>
            <a:ext cx="902100" cy="13482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C222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2"/>
          <p:cNvSpPr/>
          <p:nvPr/>
        </p:nvSpPr>
        <p:spPr>
          <a:xfrm>
            <a:off x="1574900" y="3746975"/>
            <a:ext cx="4627800" cy="4299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C222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2"/>
          <p:cNvSpPr/>
          <p:nvPr/>
        </p:nvSpPr>
        <p:spPr>
          <a:xfrm>
            <a:off x="1574900" y="3745625"/>
            <a:ext cx="739500" cy="142200"/>
          </a:xfrm>
          <a:prstGeom prst="rect">
            <a:avLst/>
          </a:prstGeom>
          <a:solidFill>
            <a:srgbClr val="C222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Observability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1574900" y="4385800"/>
            <a:ext cx="4627800" cy="4299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C222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2"/>
          <p:cNvSpPr/>
          <p:nvPr/>
        </p:nvSpPr>
        <p:spPr>
          <a:xfrm>
            <a:off x="1574900" y="4384450"/>
            <a:ext cx="1339200" cy="142200"/>
          </a:xfrm>
          <a:prstGeom prst="rect">
            <a:avLst/>
          </a:prstGeom>
          <a:solidFill>
            <a:srgbClr val="C222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Secrets &amp; Identity Manager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46" name="Google Shape;346;p12"/>
          <p:cNvSpPr/>
          <p:nvPr/>
        </p:nvSpPr>
        <p:spPr>
          <a:xfrm>
            <a:off x="1995875" y="2208825"/>
            <a:ext cx="902100" cy="142200"/>
          </a:xfrm>
          <a:prstGeom prst="rect">
            <a:avLst/>
          </a:prstGeom>
          <a:solidFill>
            <a:srgbClr val="C222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CI Pipeline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47" name="Google Shape;347;p12"/>
          <p:cNvSpPr/>
          <p:nvPr/>
        </p:nvSpPr>
        <p:spPr>
          <a:xfrm>
            <a:off x="2952300" y="2208825"/>
            <a:ext cx="902100" cy="142200"/>
          </a:xfrm>
          <a:prstGeom prst="rect">
            <a:avLst/>
          </a:prstGeom>
          <a:solidFill>
            <a:srgbClr val="C222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Registry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48" name="Google Shape;348;p12"/>
          <p:cNvSpPr/>
          <p:nvPr/>
        </p:nvSpPr>
        <p:spPr>
          <a:xfrm>
            <a:off x="7150600" y="3016275"/>
            <a:ext cx="1596300" cy="5541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C222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2"/>
          <p:cNvSpPr/>
          <p:nvPr/>
        </p:nvSpPr>
        <p:spPr>
          <a:xfrm>
            <a:off x="7150475" y="3631375"/>
            <a:ext cx="1596300" cy="5541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C222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2"/>
          <p:cNvSpPr/>
          <p:nvPr/>
        </p:nvSpPr>
        <p:spPr>
          <a:xfrm>
            <a:off x="7150475" y="4246500"/>
            <a:ext cx="1596300" cy="5541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C222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2"/>
          <p:cNvSpPr txBox="1"/>
          <p:nvPr/>
        </p:nvSpPr>
        <p:spPr>
          <a:xfrm>
            <a:off x="7164325" y="2110200"/>
            <a:ext cx="855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Resource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2" name="Google Shape;352;p12"/>
          <p:cNvSpPr/>
          <p:nvPr/>
        </p:nvSpPr>
        <p:spPr>
          <a:xfrm>
            <a:off x="7150475" y="3015300"/>
            <a:ext cx="1596300" cy="142200"/>
          </a:xfrm>
          <a:prstGeom prst="rect">
            <a:avLst/>
          </a:prstGeom>
          <a:solidFill>
            <a:srgbClr val="C222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Data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53" name="Google Shape;353;p12"/>
          <p:cNvSpPr/>
          <p:nvPr/>
        </p:nvSpPr>
        <p:spPr>
          <a:xfrm>
            <a:off x="7150475" y="3630900"/>
            <a:ext cx="1596300" cy="142200"/>
          </a:xfrm>
          <a:prstGeom prst="rect">
            <a:avLst/>
          </a:prstGeom>
          <a:solidFill>
            <a:srgbClr val="C222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Networking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54" name="Google Shape;354;p12"/>
          <p:cNvSpPr/>
          <p:nvPr/>
        </p:nvSpPr>
        <p:spPr>
          <a:xfrm>
            <a:off x="7150475" y="4246475"/>
            <a:ext cx="1596300" cy="142200"/>
          </a:xfrm>
          <a:prstGeom prst="rect">
            <a:avLst/>
          </a:prstGeom>
          <a:solidFill>
            <a:srgbClr val="C222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Services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55" name="Google Shape;355;p12"/>
          <p:cNvSpPr/>
          <p:nvPr/>
        </p:nvSpPr>
        <p:spPr>
          <a:xfrm>
            <a:off x="4133950" y="2364675"/>
            <a:ext cx="1002900" cy="1002900"/>
          </a:xfrm>
          <a:prstGeom prst="diamond">
            <a:avLst/>
          </a:prstGeom>
          <a:solidFill>
            <a:srgbClr val="F5F5F5"/>
          </a:solidFill>
          <a:ln cap="flat" cmpd="sng" w="9525">
            <a:solidFill>
              <a:srgbClr val="C222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" name="Google Shape;356;p12"/>
          <p:cNvCxnSpPr>
            <a:endCxn id="341" idx="1"/>
          </p:cNvCxnSpPr>
          <p:nvPr/>
        </p:nvCxnSpPr>
        <p:spPr>
          <a:xfrm flipH="1" rot="-5400000">
            <a:off x="1412650" y="2307750"/>
            <a:ext cx="950700" cy="2124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12"/>
          <p:cNvCxnSpPr>
            <a:stCxn id="336" idx="2"/>
            <a:endCxn id="346" idx="0"/>
          </p:cNvCxnSpPr>
          <p:nvPr/>
        </p:nvCxnSpPr>
        <p:spPr>
          <a:xfrm rot="5400000">
            <a:off x="3478500" y="832950"/>
            <a:ext cx="344400" cy="24075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8" name="Google Shape;358;p12"/>
          <p:cNvCxnSpPr>
            <a:stCxn id="337" idx="2"/>
            <a:endCxn id="355" idx="0"/>
          </p:cNvCxnSpPr>
          <p:nvPr/>
        </p:nvCxnSpPr>
        <p:spPr>
          <a:xfrm rot="5400000">
            <a:off x="5606200" y="893550"/>
            <a:ext cx="500100" cy="24420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9" name="Google Shape;359;p12"/>
          <p:cNvCxnSpPr>
            <a:stCxn id="341" idx="3"/>
            <a:endCxn id="340" idx="1"/>
          </p:cNvCxnSpPr>
          <p:nvPr/>
        </p:nvCxnSpPr>
        <p:spPr>
          <a:xfrm>
            <a:off x="2896300" y="2889300"/>
            <a:ext cx="56100" cy="600"/>
          </a:xfrm>
          <a:prstGeom prst="bentConnector3">
            <a:avLst>
              <a:gd fmla="val 499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12"/>
          <p:cNvCxnSpPr>
            <a:stCxn id="355" idx="1"/>
            <a:endCxn id="340" idx="3"/>
          </p:cNvCxnSpPr>
          <p:nvPr/>
        </p:nvCxnSpPr>
        <p:spPr>
          <a:xfrm flipH="1">
            <a:off x="3854350" y="2866125"/>
            <a:ext cx="279600" cy="23100"/>
          </a:xfrm>
          <a:prstGeom prst="bentConnector3">
            <a:avLst>
              <a:gd fmla="val 9983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61" name="Google Shape;361;p12"/>
          <p:cNvCxnSpPr>
            <a:stCxn id="362" idx="3"/>
            <a:endCxn id="363" idx="1"/>
          </p:cNvCxnSpPr>
          <p:nvPr/>
        </p:nvCxnSpPr>
        <p:spPr>
          <a:xfrm flipH="1" rot="10800000">
            <a:off x="6023073" y="2678325"/>
            <a:ext cx="631800" cy="18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12"/>
          <p:cNvCxnSpPr>
            <a:stCxn id="365" idx="3"/>
            <a:endCxn id="349" idx="1"/>
          </p:cNvCxnSpPr>
          <p:nvPr/>
        </p:nvCxnSpPr>
        <p:spPr>
          <a:xfrm flipH="1" rot="-5400000">
            <a:off x="6437975" y="3195925"/>
            <a:ext cx="1019100" cy="4059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12"/>
          <p:cNvCxnSpPr>
            <a:stCxn id="365" idx="3"/>
            <a:endCxn id="350" idx="1"/>
          </p:cNvCxnSpPr>
          <p:nvPr/>
        </p:nvCxnSpPr>
        <p:spPr>
          <a:xfrm flipH="1" rot="-5400000">
            <a:off x="6130325" y="3503400"/>
            <a:ext cx="1634400" cy="4059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7" name="Google Shape;36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38" y="1535239"/>
            <a:ext cx="279601" cy="27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0378" y="1550645"/>
            <a:ext cx="250743" cy="2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5435" y="2598280"/>
            <a:ext cx="223800" cy="165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2065" y="1545393"/>
            <a:ext cx="223801" cy="25092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2"/>
          <p:cNvSpPr txBox="1"/>
          <p:nvPr/>
        </p:nvSpPr>
        <p:spPr>
          <a:xfrm>
            <a:off x="4381428" y="1629919"/>
            <a:ext cx="299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Score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2" name="Google Shape;372;p12"/>
          <p:cNvSpPr txBox="1"/>
          <p:nvPr/>
        </p:nvSpPr>
        <p:spPr>
          <a:xfrm>
            <a:off x="6415139" y="1624669"/>
            <a:ext cx="447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Terraform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3" name="Google Shape;373;p12"/>
          <p:cNvSpPr txBox="1"/>
          <p:nvPr/>
        </p:nvSpPr>
        <p:spPr>
          <a:xfrm>
            <a:off x="3426350" y="1624316"/>
            <a:ext cx="334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GitHub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4" name="Google Shape;374;p12"/>
          <p:cNvSpPr txBox="1"/>
          <p:nvPr/>
        </p:nvSpPr>
        <p:spPr>
          <a:xfrm>
            <a:off x="4353014" y="2843435"/>
            <a:ext cx="548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Platform</a:t>
            </a:r>
            <a:br>
              <a:rPr lang="en" sz="6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Orchestrator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5" name="Google Shape;375;p12"/>
          <p:cNvSpPr txBox="1"/>
          <p:nvPr/>
        </p:nvSpPr>
        <p:spPr>
          <a:xfrm>
            <a:off x="5749043" y="836442"/>
            <a:ext cx="112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Red Hat Developer Hub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6" name="Google Shape;376;p12"/>
          <p:cNvSpPr txBox="1"/>
          <p:nvPr/>
        </p:nvSpPr>
        <p:spPr>
          <a:xfrm>
            <a:off x="796400" y="207025"/>
            <a:ext cx="3569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 SemiBold"/>
                <a:ea typeface="Inter SemiBold"/>
                <a:cs typeface="Inter SemiBold"/>
                <a:sym typeface="Inter SemiBold"/>
              </a:rPr>
              <a:t>Internal Developer Platform on Openshift</a:t>
            </a:r>
            <a:endParaRPr sz="12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77" name="Google Shape;377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175" y="165815"/>
            <a:ext cx="299101" cy="274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2"/>
          <p:cNvPicPr preferRelativeResize="0"/>
          <p:nvPr/>
        </p:nvPicPr>
        <p:blipFill rotWithShape="1">
          <a:blip r:embed="rId8">
            <a:alphaModFix/>
          </a:blip>
          <a:srcRect b="0" l="39" r="29" t="0"/>
          <a:stretch/>
        </p:blipFill>
        <p:spPr>
          <a:xfrm>
            <a:off x="4855291" y="1571615"/>
            <a:ext cx="250743" cy="2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2"/>
          <p:cNvSpPr txBox="1"/>
          <p:nvPr/>
        </p:nvSpPr>
        <p:spPr>
          <a:xfrm>
            <a:off x="5186336" y="1650889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Workloads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80" name="Google Shape;380;p12"/>
          <p:cNvPicPr preferRelativeResize="0"/>
          <p:nvPr/>
        </p:nvPicPr>
        <p:blipFill rotWithShape="1">
          <a:blip r:embed="rId9">
            <a:alphaModFix/>
          </a:blip>
          <a:srcRect b="0" l="5404" r="5404" t="0"/>
          <a:stretch/>
        </p:blipFill>
        <p:spPr>
          <a:xfrm>
            <a:off x="7150604" y="1550122"/>
            <a:ext cx="223801" cy="250922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2"/>
          <p:cNvSpPr txBox="1"/>
          <p:nvPr/>
        </p:nvSpPr>
        <p:spPr>
          <a:xfrm>
            <a:off x="7443680" y="1629398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Automations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82" name="Google Shape;382;p12"/>
          <p:cNvPicPr preferRelativeResize="0"/>
          <p:nvPr/>
        </p:nvPicPr>
        <p:blipFill rotWithShape="1">
          <a:blip r:embed="rId10">
            <a:alphaModFix/>
          </a:blip>
          <a:srcRect b="0" l="-391" r="10" t="0"/>
          <a:stretch/>
        </p:blipFill>
        <p:spPr>
          <a:xfrm>
            <a:off x="5375550" y="782088"/>
            <a:ext cx="279600" cy="210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23971" y="1153812"/>
            <a:ext cx="241364" cy="24033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12"/>
          <p:cNvSpPr txBox="1"/>
          <p:nvPr/>
        </p:nvSpPr>
        <p:spPr>
          <a:xfrm>
            <a:off x="2142840" y="1187179"/>
            <a:ext cx="642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Visual Studio Code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62" name="Google Shape;362;p12"/>
          <p:cNvSpPr txBox="1"/>
          <p:nvPr/>
        </p:nvSpPr>
        <p:spPr>
          <a:xfrm>
            <a:off x="5743473" y="2729025"/>
            <a:ext cx="279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Target State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Repo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85" name="Google Shape;385;p12"/>
          <p:cNvSpPr txBox="1"/>
          <p:nvPr/>
        </p:nvSpPr>
        <p:spPr>
          <a:xfrm>
            <a:off x="2433076" y="2802818"/>
            <a:ext cx="39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Github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Actions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86" name="Google Shape;386;p12"/>
          <p:cNvSpPr txBox="1"/>
          <p:nvPr/>
        </p:nvSpPr>
        <p:spPr>
          <a:xfrm>
            <a:off x="3401420" y="2795799"/>
            <a:ext cx="399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Amazon ECR</a:t>
            </a:r>
            <a:endParaRPr sz="600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87" name="Google Shape;387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97052" y="2721970"/>
            <a:ext cx="299100" cy="29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88681" y="2780787"/>
            <a:ext cx="228850" cy="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442" y="2732356"/>
            <a:ext cx="279601" cy="2705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12"/>
          <p:cNvCxnSpPr>
            <a:stCxn id="355" idx="3"/>
          </p:cNvCxnSpPr>
          <p:nvPr/>
        </p:nvCxnSpPr>
        <p:spPr>
          <a:xfrm>
            <a:off x="5136850" y="2866125"/>
            <a:ext cx="1653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1" name="Google Shape;391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832371" y="3828913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2"/>
          <p:cNvSpPr txBox="1"/>
          <p:nvPr/>
        </p:nvSpPr>
        <p:spPr>
          <a:xfrm>
            <a:off x="3127869" y="389024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Prometheus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93" name="Google Shape;393;p12"/>
          <p:cNvPicPr preferRelativeResize="0"/>
          <p:nvPr/>
        </p:nvPicPr>
        <p:blipFill rotWithShape="1">
          <a:blip r:embed="rId15">
            <a:alphaModFix/>
          </a:blip>
          <a:srcRect b="-3519" l="-717" r="-4745" t="-3455"/>
          <a:stretch/>
        </p:blipFill>
        <p:spPr>
          <a:xfrm>
            <a:off x="4275350" y="3808163"/>
            <a:ext cx="241351" cy="2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2"/>
          <p:cNvSpPr txBox="1"/>
          <p:nvPr/>
        </p:nvSpPr>
        <p:spPr>
          <a:xfrm>
            <a:off x="4572494" y="389024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Grafana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95" name="Google Shape;395;p12"/>
          <p:cNvPicPr preferRelativeResize="0"/>
          <p:nvPr/>
        </p:nvPicPr>
        <p:blipFill rotWithShape="1">
          <a:blip r:embed="rId16">
            <a:alphaModFix/>
          </a:blip>
          <a:srcRect b="429" l="0" r="10" t="-430"/>
          <a:stretch/>
        </p:blipFill>
        <p:spPr>
          <a:xfrm>
            <a:off x="3965400" y="4482457"/>
            <a:ext cx="223800" cy="22551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2"/>
          <p:cNvSpPr txBox="1"/>
          <p:nvPr/>
        </p:nvSpPr>
        <p:spPr>
          <a:xfrm>
            <a:off x="4243048" y="4549025"/>
            <a:ext cx="447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Keycloak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97" name="Google Shape;397;p1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213600" y="4485508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12"/>
          <p:cNvSpPr txBox="1"/>
          <p:nvPr/>
        </p:nvSpPr>
        <p:spPr>
          <a:xfrm>
            <a:off x="3509099" y="4546846"/>
            <a:ext cx="2508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Vault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99" name="Google Shape;399;p12"/>
          <p:cNvPicPr preferRelativeResize="0"/>
          <p:nvPr/>
        </p:nvPicPr>
        <p:blipFill rotWithShape="1">
          <a:blip r:embed="rId18">
            <a:alphaModFix/>
          </a:blip>
          <a:srcRect b="0" l="0" r="0" t="9"/>
          <a:stretch/>
        </p:blipFill>
        <p:spPr>
          <a:xfrm>
            <a:off x="4863300" y="4482457"/>
            <a:ext cx="223800" cy="225518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2"/>
          <p:cNvSpPr txBox="1"/>
          <p:nvPr/>
        </p:nvSpPr>
        <p:spPr>
          <a:xfrm>
            <a:off x="5129301" y="4505321"/>
            <a:ext cx="707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Amazon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Secrets Manager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01" name="Google Shape;401;p12"/>
          <p:cNvSpPr txBox="1"/>
          <p:nvPr/>
        </p:nvSpPr>
        <p:spPr>
          <a:xfrm>
            <a:off x="7808355" y="3800769"/>
            <a:ext cx="102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7244" lvl="0" marL="54864" rtl="0" algn="l">
              <a:spcBef>
                <a:spcPts val="0"/>
              </a:spcBef>
              <a:spcAft>
                <a:spcPts val="0"/>
              </a:spcAft>
              <a:buSzPts val="600"/>
              <a:buFont typeface="Inter Medium"/>
              <a:buChar char="●"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OS SDN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-47244" lvl="0" marL="54864" rtl="0" algn="l">
              <a:spcBef>
                <a:spcPts val="0"/>
              </a:spcBef>
              <a:spcAft>
                <a:spcPts val="0"/>
              </a:spcAft>
              <a:buSzPts val="600"/>
              <a:buFont typeface="Inter Medium"/>
              <a:buChar char="●"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HAProxy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-47244" lvl="0" marL="54864" rtl="0" algn="l">
              <a:spcBef>
                <a:spcPts val="0"/>
              </a:spcBef>
              <a:spcAft>
                <a:spcPts val="0"/>
              </a:spcAft>
              <a:buSzPts val="600"/>
              <a:buFont typeface="Inter Medium"/>
              <a:buChar char="●"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CoreDNS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02" name="Google Shape;402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7627" y="3247240"/>
            <a:ext cx="223824" cy="205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21563" y="3864275"/>
            <a:ext cx="223824" cy="20567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2"/>
          <p:cNvSpPr txBox="1"/>
          <p:nvPr/>
        </p:nvSpPr>
        <p:spPr>
          <a:xfrm>
            <a:off x="7808350" y="3188550"/>
            <a:ext cx="934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7244" lvl="0" marL="54864" rtl="0" algn="l">
              <a:spcBef>
                <a:spcPts val="0"/>
              </a:spcBef>
              <a:spcAft>
                <a:spcPts val="0"/>
              </a:spcAft>
              <a:buSzPts val="600"/>
              <a:buFont typeface="Inter Medium"/>
              <a:buChar char="●"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OS Operator Hub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-47244" lvl="0" marL="54864" rtl="0" algn="l">
              <a:spcBef>
                <a:spcPts val="0"/>
              </a:spcBef>
              <a:spcAft>
                <a:spcPts val="0"/>
              </a:spcAft>
              <a:buSzPts val="600"/>
              <a:buFont typeface="Inter Medium"/>
              <a:buChar char="●"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In-cluster Redis Resource Pack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05" name="Google Shape;405;p12"/>
          <p:cNvSpPr txBox="1"/>
          <p:nvPr/>
        </p:nvSpPr>
        <p:spPr>
          <a:xfrm>
            <a:off x="7295654" y="4434776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Streaming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06" name="Google Shape;406;p1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33788" y="4563213"/>
            <a:ext cx="149819" cy="1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2"/>
          <p:cNvPicPr preferRelativeResize="0"/>
          <p:nvPr/>
        </p:nvPicPr>
        <p:blipFill rotWithShape="1">
          <a:blip r:embed="rId20">
            <a:alphaModFix/>
          </a:blip>
          <a:srcRect b="0" l="0" r="62466" t="0"/>
          <a:stretch/>
        </p:blipFill>
        <p:spPr>
          <a:xfrm>
            <a:off x="7264025" y="4561450"/>
            <a:ext cx="168001" cy="172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2"/>
          <p:cNvSpPr txBox="1"/>
          <p:nvPr/>
        </p:nvSpPr>
        <p:spPr>
          <a:xfrm>
            <a:off x="7933804" y="4412976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Messaging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09" name="Google Shape;409;p12"/>
          <p:cNvSpPr txBox="1"/>
          <p:nvPr/>
        </p:nvSpPr>
        <p:spPr>
          <a:xfrm>
            <a:off x="8131901" y="4596325"/>
            <a:ext cx="447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RabbitMQ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0" name="Google Shape;410;p12"/>
          <p:cNvSpPr txBox="1"/>
          <p:nvPr/>
        </p:nvSpPr>
        <p:spPr>
          <a:xfrm>
            <a:off x="7449242" y="4596325"/>
            <a:ext cx="241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Kafka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63" name="Google Shape;363;p12"/>
          <p:cNvSpPr/>
          <p:nvPr/>
        </p:nvSpPr>
        <p:spPr>
          <a:xfrm>
            <a:off x="6654875" y="2401150"/>
            <a:ext cx="2091900" cy="5541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C222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2"/>
          <p:cNvSpPr/>
          <p:nvPr/>
        </p:nvSpPr>
        <p:spPr>
          <a:xfrm>
            <a:off x="6654875" y="2399200"/>
            <a:ext cx="2091900" cy="142200"/>
          </a:xfrm>
          <a:prstGeom prst="rect">
            <a:avLst/>
          </a:prstGeom>
          <a:solidFill>
            <a:srgbClr val="C222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Compute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12" name="Google Shape;412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74460" y="2631184"/>
            <a:ext cx="239699" cy="22023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12"/>
          <p:cNvSpPr txBox="1"/>
          <p:nvPr/>
        </p:nvSpPr>
        <p:spPr>
          <a:xfrm>
            <a:off x="7788922" y="2648908"/>
            <a:ext cx="855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OS ContainerPlatform (OCP)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14" name="Google Shape;414;p1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775914" y="2634700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2"/>
          <p:cNvSpPr txBox="1"/>
          <p:nvPr/>
        </p:nvSpPr>
        <p:spPr>
          <a:xfrm>
            <a:off x="7016104" y="2693698"/>
            <a:ext cx="334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ArgoCD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3"/>
          <p:cNvSpPr txBox="1"/>
          <p:nvPr>
            <p:ph idx="12" type="sldNum"/>
          </p:nvPr>
        </p:nvSpPr>
        <p:spPr>
          <a:xfrm>
            <a:off x="8051908" y="4656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B0BDC5"/>
                </a:solidFill>
              </a:rPr>
              <a:t>‹#›</a:t>
            </a:fld>
            <a:endParaRPr>
              <a:solidFill>
                <a:srgbClr val="B0BDC5"/>
              </a:solidFill>
            </a:endParaRPr>
          </a:p>
        </p:txBody>
      </p:sp>
      <p:sp>
        <p:nvSpPr>
          <p:cNvPr id="421" name="Google Shape;421;p13"/>
          <p:cNvSpPr/>
          <p:nvPr/>
        </p:nvSpPr>
        <p:spPr>
          <a:xfrm>
            <a:off x="317550" y="532075"/>
            <a:ext cx="5175900" cy="14532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3"/>
          <p:cNvSpPr/>
          <p:nvPr/>
        </p:nvSpPr>
        <p:spPr>
          <a:xfrm>
            <a:off x="317550" y="2056975"/>
            <a:ext cx="5175900" cy="15729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3"/>
          <p:cNvSpPr/>
          <p:nvPr/>
        </p:nvSpPr>
        <p:spPr>
          <a:xfrm>
            <a:off x="317550" y="3701475"/>
            <a:ext cx="8469300" cy="5505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3"/>
          <p:cNvSpPr/>
          <p:nvPr/>
        </p:nvSpPr>
        <p:spPr>
          <a:xfrm>
            <a:off x="317550" y="4323450"/>
            <a:ext cx="8469300" cy="5505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3"/>
          <p:cNvSpPr/>
          <p:nvPr/>
        </p:nvSpPr>
        <p:spPr>
          <a:xfrm>
            <a:off x="5570153" y="532050"/>
            <a:ext cx="1545600" cy="28170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3"/>
          <p:cNvSpPr txBox="1"/>
          <p:nvPr/>
        </p:nvSpPr>
        <p:spPr>
          <a:xfrm>
            <a:off x="464450" y="1043125"/>
            <a:ext cx="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Developer Control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27" name="Google Shape;427;p13"/>
          <p:cNvSpPr txBox="1"/>
          <p:nvPr/>
        </p:nvSpPr>
        <p:spPr>
          <a:xfrm>
            <a:off x="464450" y="2627825"/>
            <a:ext cx="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Integration and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Delivery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28" name="Google Shape;428;p13"/>
          <p:cNvSpPr txBox="1"/>
          <p:nvPr/>
        </p:nvSpPr>
        <p:spPr>
          <a:xfrm>
            <a:off x="464450" y="3776563"/>
            <a:ext cx="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Monitoring and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Logging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29" name="Google Shape;429;p13"/>
          <p:cNvSpPr txBox="1"/>
          <p:nvPr/>
        </p:nvSpPr>
        <p:spPr>
          <a:xfrm>
            <a:off x="464450" y="4398588"/>
            <a:ext cx="855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Security Plane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30" name="Google Shape;430;p13"/>
          <p:cNvSpPr/>
          <p:nvPr/>
        </p:nvSpPr>
        <p:spPr>
          <a:xfrm>
            <a:off x="2279338" y="587425"/>
            <a:ext cx="3127500" cy="4998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5C5F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3"/>
          <p:cNvSpPr/>
          <p:nvPr/>
        </p:nvSpPr>
        <p:spPr>
          <a:xfrm>
            <a:off x="2279450" y="1142625"/>
            <a:ext cx="3127500" cy="7929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5C5F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3"/>
          <p:cNvSpPr/>
          <p:nvPr/>
        </p:nvSpPr>
        <p:spPr>
          <a:xfrm>
            <a:off x="1574875" y="587425"/>
            <a:ext cx="627600" cy="13482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5C5F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3"/>
          <p:cNvSpPr/>
          <p:nvPr/>
        </p:nvSpPr>
        <p:spPr>
          <a:xfrm>
            <a:off x="1574900" y="586075"/>
            <a:ext cx="334500" cy="142200"/>
          </a:xfrm>
          <a:prstGeom prst="rect">
            <a:avLst/>
          </a:prstGeom>
          <a:solidFill>
            <a:srgbClr val="5C5F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IDE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34" name="Google Shape;434;p13"/>
          <p:cNvSpPr/>
          <p:nvPr/>
        </p:nvSpPr>
        <p:spPr>
          <a:xfrm>
            <a:off x="2277696" y="586075"/>
            <a:ext cx="1247700" cy="250800"/>
          </a:xfrm>
          <a:prstGeom prst="rect">
            <a:avLst/>
          </a:prstGeom>
          <a:solidFill>
            <a:srgbClr val="5C5F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Service Catalog / API Catalog Developer Portal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35" name="Google Shape;435;p13"/>
          <p:cNvSpPr/>
          <p:nvPr/>
        </p:nvSpPr>
        <p:spPr>
          <a:xfrm>
            <a:off x="2279357" y="1142625"/>
            <a:ext cx="739500" cy="142200"/>
          </a:xfrm>
          <a:prstGeom prst="rect">
            <a:avLst/>
          </a:prstGeom>
          <a:solidFill>
            <a:srgbClr val="5C5F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Version control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36" name="Google Shape;436;p13"/>
          <p:cNvSpPr/>
          <p:nvPr/>
        </p:nvSpPr>
        <p:spPr>
          <a:xfrm>
            <a:off x="3069025" y="1213725"/>
            <a:ext cx="1065000" cy="650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5C5F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3"/>
          <p:cNvSpPr/>
          <p:nvPr/>
        </p:nvSpPr>
        <p:spPr>
          <a:xfrm>
            <a:off x="4172561" y="1213725"/>
            <a:ext cx="1184100" cy="6507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5C5F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3"/>
          <p:cNvSpPr/>
          <p:nvPr/>
        </p:nvSpPr>
        <p:spPr>
          <a:xfrm>
            <a:off x="3069075" y="1215600"/>
            <a:ext cx="1065000" cy="142200"/>
          </a:xfrm>
          <a:prstGeom prst="rect">
            <a:avLst/>
          </a:prstGeom>
          <a:solidFill>
            <a:srgbClr val="5C5F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Application Source Code</a:t>
            </a:r>
            <a:endParaRPr sz="55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39" name="Google Shape;439;p13"/>
          <p:cNvSpPr/>
          <p:nvPr/>
        </p:nvSpPr>
        <p:spPr>
          <a:xfrm>
            <a:off x="4174323" y="1215600"/>
            <a:ext cx="1184100" cy="142200"/>
          </a:xfrm>
          <a:prstGeom prst="rect">
            <a:avLst/>
          </a:prstGeom>
          <a:solidFill>
            <a:srgbClr val="5C5F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Platform Source Code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40" name="Google Shape;440;p13"/>
          <p:cNvSpPr/>
          <p:nvPr/>
        </p:nvSpPr>
        <p:spPr>
          <a:xfrm>
            <a:off x="4661125" y="2215200"/>
            <a:ext cx="739500" cy="13482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3"/>
          <p:cNvSpPr/>
          <p:nvPr/>
        </p:nvSpPr>
        <p:spPr>
          <a:xfrm>
            <a:off x="2451823" y="2215200"/>
            <a:ext cx="816300" cy="13482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3"/>
          <p:cNvSpPr/>
          <p:nvPr/>
        </p:nvSpPr>
        <p:spPr>
          <a:xfrm>
            <a:off x="1574900" y="2215200"/>
            <a:ext cx="768000" cy="13482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3"/>
          <p:cNvSpPr/>
          <p:nvPr/>
        </p:nvSpPr>
        <p:spPr>
          <a:xfrm>
            <a:off x="1574900" y="3746975"/>
            <a:ext cx="7149000" cy="4299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3"/>
          <p:cNvSpPr/>
          <p:nvPr/>
        </p:nvSpPr>
        <p:spPr>
          <a:xfrm>
            <a:off x="1574900" y="3745625"/>
            <a:ext cx="739500" cy="142200"/>
          </a:xfrm>
          <a:prstGeom prst="rect">
            <a:avLst/>
          </a:prstGeom>
          <a:solidFill>
            <a:srgbClr val="5C5F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Observability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45" name="Google Shape;445;p13"/>
          <p:cNvSpPr/>
          <p:nvPr/>
        </p:nvSpPr>
        <p:spPr>
          <a:xfrm>
            <a:off x="1574900" y="4385799"/>
            <a:ext cx="7149000" cy="4299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3"/>
          <p:cNvSpPr/>
          <p:nvPr/>
        </p:nvSpPr>
        <p:spPr>
          <a:xfrm>
            <a:off x="1574900" y="4384450"/>
            <a:ext cx="1339200" cy="142200"/>
          </a:xfrm>
          <a:prstGeom prst="rect">
            <a:avLst/>
          </a:prstGeom>
          <a:solidFill>
            <a:srgbClr val="5C5F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Secrets &amp; Identity Manager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47" name="Google Shape;447;p13"/>
          <p:cNvSpPr/>
          <p:nvPr/>
        </p:nvSpPr>
        <p:spPr>
          <a:xfrm>
            <a:off x="1576575" y="2208825"/>
            <a:ext cx="768000" cy="142200"/>
          </a:xfrm>
          <a:prstGeom prst="rect">
            <a:avLst/>
          </a:prstGeom>
          <a:solidFill>
            <a:srgbClr val="5C5F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CI Pipeline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48" name="Google Shape;448;p13"/>
          <p:cNvSpPr/>
          <p:nvPr/>
        </p:nvSpPr>
        <p:spPr>
          <a:xfrm>
            <a:off x="2451800" y="2208825"/>
            <a:ext cx="816300" cy="142200"/>
          </a:xfrm>
          <a:prstGeom prst="rect">
            <a:avLst/>
          </a:prstGeom>
          <a:solidFill>
            <a:srgbClr val="5C5F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Registry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49" name="Google Shape;449;p13"/>
          <p:cNvSpPr/>
          <p:nvPr/>
        </p:nvSpPr>
        <p:spPr>
          <a:xfrm>
            <a:off x="4665600" y="2208815"/>
            <a:ext cx="627600" cy="142200"/>
          </a:xfrm>
          <a:prstGeom prst="rect">
            <a:avLst/>
          </a:prstGeom>
          <a:solidFill>
            <a:srgbClr val="5C5F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CD Pipeline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50" name="Google Shape;450;p13"/>
          <p:cNvSpPr/>
          <p:nvPr/>
        </p:nvSpPr>
        <p:spPr>
          <a:xfrm>
            <a:off x="5790450" y="876225"/>
            <a:ext cx="1153800" cy="5541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3"/>
          <p:cNvSpPr/>
          <p:nvPr/>
        </p:nvSpPr>
        <p:spPr>
          <a:xfrm>
            <a:off x="5790450" y="1491348"/>
            <a:ext cx="1153800" cy="5541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3"/>
          <p:cNvSpPr/>
          <p:nvPr/>
        </p:nvSpPr>
        <p:spPr>
          <a:xfrm>
            <a:off x="5790450" y="2106472"/>
            <a:ext cx="1153800" cy="5541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3"/>
          <p:cNvSpPr/>
          <p:nvPr/>
        </p:nvSpPr>
        <p:spPr>
          <a:xfrm>
            <a:off x="5790450" y="2721595"/>
            <a:ext cx="1153800" cy="5541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3"/>
          <p:cNvSpPr txBox="1"/>
          <p:nvPr/>
        </p:nvSpPr>
        <p:spPr>
          <a:xfrm>
            <a:off x="5570050" y="585275"/>
            <a:ext cx="154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Resource Plane Cloud Estate A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55" name="Google Shape;455;p13"/>
          <p:cNvSpPr/>
          <p:nvPr/>
        </p:nvSpPr>
        <p:spPr>
          <a:xfrm>
            <a:off x="5790450" y="874287"/>
            <a:ext cx="548700" cy="142200"/>
          </a:xfrm>
          <a:prstGeom prst="rect">
            <a:avLst/>
          </a:prstGeom>
          <a:solidFill>
            <a:srgbClr val="5C5F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Compute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56" name="Google Shape;456;p13"/>
          <p:cNvSpPr/>
          <p:nvPr/>
        </p:nvSpPr>
        <p:spPr>
          <a:xfrm>
            <a:off x="5790450" y="1490387"/>
            <a:ext cx="399300" cy="142200"/>
          </a:xfrm>
          <a:prstGeom prst="rect">
            <a:avLst/>
          </a:prstGeom>
          <a:solidFill>
            <a:srgbClr val="5C5F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Data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57" name="Google Shape;457;p13"/>
          <p:cNvSpPr/>
          <p:nvPr/>
        </p:nvSpPr>
        <p:spPr>
          <a:xfrm>
            <a:off x="5790450" y="2105987"/>
            <a:ext cx="707400" cy="142200"/>
          </a:xfrm>
          <a:prstGeom prst="rect">
            <a:avLst/>
          </a:prstGeom>
          <a:solidFill>
            <a:srgbClr val="5C5F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Networking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58" name="Google Shape;458;p13"/>
          <p:cNvSpPr/>
          <p:nvPr/>
        </p:nvSpPr>
        <p:spPr>
          <a:xfrm>
            <a:off x="5790450" y="2721562"/>
            <a:ext cx="548700" cy="142200"/>
          </a:xfrm>
          <a:prstGeom prst="rect">
            <a:avLst/>
          </a:prstGeom>
          <a:solidFill>
            <a:srgbClr val="5C5F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Services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59" name="Google Shape;459;p13"/>
          <p:cNvSpPr/>
          <p:nvPr/>
        </p:nvSpPr>
        <p:spPr>
          <a:xfrm>
            <a:off x="3533475" y="2436438"/>
            <a:ext cx="902100" cy="902100"/>
          </a:xfrm>
          <a:prstGeom prst="diamond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0" name="Google Shape;460;p13"/>
          <p:cNvCxnSpPr>
            <a:stCxn id="436" idx="2"/>
            <a:endCxn id="447" idx="0"/>
          </p:cNvCxnSpPr>
          <p:nvPr/>
        </p:nvCxnSpPr>
        <p:spPr>
          <a:xfrm rot="5400000">
            <a:off x="2608825" y="1216125"/>
            <a:ext cx="344400" cy="1641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C5F68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61" name="Google Shape;461;p13"/>
          <p:cNvCxnSpPr>
            <a:stCxn id="437" idx="2"/>
            <a:endCxn id="459" idx="0"/>
          </p:cNvCxnSpPr>
          <p:nvPr/>
        </p:nvCxnSpPr>
        <p:spPr>
          <a:xfrm rot="5400000">
            <a:off x="4088561" y="1760475"/>
            <a:ext cx="572100" cy="7800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5C5F68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62" name="Google Shape;462;p13"/>
          <p:cNvCxnSpPr>
            <a:stCxn id="442" idx="3"/>
            <a:endCxn id="441" idx="1"/>
          </p:cNvCxnSpPr>
          <p:nvPr/>
        </p:nvCxnSpPr>
        <p:spPr>
          <a:xfrm>
            <a:off x="2342900" y="2889300"/>
            <a:ext cx="1089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rgbClr val="5C5F6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13"/>
          <p:cNvCxnSpPr>
            <a:stCxn id="459" idx="1"/>
            <a:endCxn id="464" idx="3"/>
          </p:cNvCxnSpPr>
          <p:nvPr/>
        </p:nvCxnSpPr>
        <p:spPr>
          <a:xfrm flipH="1">
            <a:off x="3267975" y="2887488"/>
            <a:ext cx="265500" cy="132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rgbClr val="5C5F68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65" name="Google Shape;465;p13"/>
          <p:cNvCxnSpPr>
            <a:stCxn id="459" idx="3"/>
            <a:endCxn id="440" idx="1"/>
          </p:cNvCxnSpPr>
          <p:nvPr/>
        </p:nvCxnSpPr>
        <p:spPr>
          <a:xfrm>
            <a:off x="4435575" y="2887488"/>
            <a:ext cx="225600" cy="18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rgbClr val="5C5F6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13"/>
          <p:cNvCxnSpPr>
            <a:stCxn id="440" idx="3"/>
            <a:endCxn id="450" idx="1"/>
          </p:cNvCxnSpPr>
          <p:nvPr/>
        </p:nvCxnSpPr>
        <p:spPr>
          <a:xfrm flipH="1" rot="10800000">
            <a:off x="5400625" y="1153200"/>
            <a:ext cx="389700" cy="17361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5C5F6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13"/>
          <p:cNvCxnSpPr>
            <a:stCxn id="440" idx="3"/>
            <a:endCxn id="451" idx="1"/>
          </p:cNvCxnSpPr>
          <p:nvPr/>
        </p:nvCxnSpPr>
        <p:spPr>
          <a:xfrm flipH="1" rot="10800000">
            <a:off x="5400625" y="1768500"/>
            <a:ext cx="389700" cy="11208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5C5F6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13"/>
          <p:cNvCxnSpPr>
            <a:stCxn id="440" idx="3"/>
            <a:endCxn id="452" idx="1"/>
          </p:cNvCxnSpPr>
          <p:nvPr/>
        </p:nvCxnSpPr>
        <p:spPr>
          <a:xfrm flipH="1" rot="10800000">
            <a:off x="5400625" y="2383500"/>
            <a:ext cx="389700" cy="5058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5C5F6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13"/>
          <p:cNvCxnSpPr>
            <a:stCxn id="440" idx="3"/>
            <a:endCxn id="453" idx="1"/>
          </p:cNvCxnSpPr>
          <p:nvPr/>
        </p:nvCxnSpPr>
        <p:spPr>
          <a:xfrm>
            <a:off x="5400625" y="2889300"/>
            <a:ext cx="389700" cy="1092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5C5F68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0" name="Google Shape;4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325" y="3851289"/>
            <a:ext cx="250750" cy="2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057" y="1071225"/>
            <a:ext cx="279599" cy="27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7750" y="2312187"/>
            <a:ext cx="279599" cy="27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5128" y="2924732"/>
            <a:ext cx="279599" cy="27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4328" y="1670885"/>
            <a:ext cx="334501" cy="33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49397" y="1439360"/>
            <a:ext cx="279601" cy="27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66603" y="1446639"/>
            <a:ext cx="250743" cy="2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19228" y="4454501"/>
            <a:ext cx="298950" cy="29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35759" y="2780176"/>
            <a:ext cx="210300" cy="21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75158" y="2603883"/>
            <a:ext cx="223800" cy="165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10476" y="1461662"/>
            <a:ext cx="197000" cy="220876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13"/>
          <p:cNvSpPr txBox="1"/>
          <p:nvPr/>
        </p:nvSpPr>
        <p:spPr>
          <a:xfrm>
            <a:off x="3191219" y="1734788"/>
            <a:ext cx="299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Score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82" name="Google Shape;482;p13"/>
          <p:cNvSpPr txBox="1"/>
          <p:nvPr/>
        </p:nvSpPr>
        <p:spPr>
          <a:xfrm>
            <a:off x="4221676" y="1727300"/>
            <a:ext cx="399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Terraform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83" name="Google Shape;483;p13"/>
          <p:cNvSpPr txBox="1"/>
          <p:nvPr/>
        </p:nvSpPr>
        <p:spPr>
          <a:xfrm>
            <a:off x="2675408" y="1528438"/>
            <a:ext cx="334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GitHub</a:t>
            </a:r>
            <a:endParaRPr/>
          </a:p>
        </p:txBody>
      </p:sp>
      <p:sp>
        <p:nvSpPr>
          <p:cNvPr id="484" name="Google Shape;484;p13"/>
          <p:cNvSpPr txBox="1"/>
          <p:nvPr/>
        </p:nvSpPr>
        <p:spPr>
          <a:xfrm>
            <a:off x="1916712" y="2808381"/>
            <a:ext cx="39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GitHub</a:t>
            </a:r>
            <a:br>
              <a:rPr lang="en" sz="6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Actions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64" name="Google Shape;464;p13"/>
          <p:cNvSpPr txBox="1"/>
          <p:nvPr/>
        </p:nvSpPr>
        <p:spPr>
          <a:xfrm>
            <a:off x="2868771" y="2808381"/>
            <a:ext cx="39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Amazon</a:t>
            </a:r>
            <a:br>
              <a:rPr lang="en" sz="6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ECR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85" name="Google Shape;485;p13"/>
          <p:cNvSpPr txBox="1"/>
          <p:nvPr/>
        </p:nvSpPr>
        <p:spPr>
          <a:xfrm>
            <a:off x="3712736" y="2849038"/>
            <a:ext cx="548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Platform</a:t>
            </a:r>
            <a:br>
              <a:rPr lang="en" sz="6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Orchestrator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86" name="Google Shape;486;p13"/>
          <p:cNvSpPr txBox="1"/>
          <p:nvPr/>
        </p:nvSpPr>
        <p:spPr>
          <a:xfrm>
            <a:off x="4757961" y="2808381"/>
            <a:ext cx="39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Humanitec</a:t>
            </a:r>
            <a:br>
              <a:rPr lang="en" sz="6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Pipelines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87" name="Google Shape;487;p13"/>
          <p:cNvSpPr txBox="1"/>
          <p:nvPr/>
        </p:nvSpPr>
        <p:spPr>
          <a:xfrm>
            <a:off x="5074375" y="3884275"/>
            <a:ext cx="505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Amazon Cloud Watch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88" name="Google Shape;488;p13"/>
          <p:cNvSpPr txBox="1"/>
          <p:nvPr/>
        </p:nvSpPr>
        <p:spPr>
          <a:xfrm>
            <a:off x="5074375" y="4513850"/>
            <a:ext cx="505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HCP Vault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89" name="Google Shape;489;p13"/>
          <p:cNvSpPr txBox="1"/>
          <p:nvPr/>
        </p:nvSpPr>
        <p:spPr>
          <a:xfrm>
            <a:off x="6259389" y="1121330"/>
            <a:ext cx="39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Amazon</a:t>
            </a:r>
            <a:br>
              <a:rPr lang="en" sz="6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EKS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90" name="Google Shape;490;p13"/>
          <p:cNvSpPr txBox="1"/>
          <p:nvPr/>
        </p:nvSpPr>
        <p:spPr>
          <a:xfrm>
            <a:off x="6261617" y="1745965"/>
            <a:ext cx="39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RSD</a:t>
            </a:r>
            <a:br>
              <a:rPr lang="en" sz="6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MySQL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91" name="Google Shape;491;p13"/>
          <p:cNvSpPr txBox="1"/>
          <p:nvPr/>
        </p:nvSpPr>
        <p:spPr>
          <a:xfrm>
            <a:off x="6220139" y="2392343"/>
            <a:ext cx="399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Route 53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92" name="Google Shape;492;p13"/>
          <p:cNvSpPr txBox="1"/>
          <p:nvPr/>
        </p:nvSpPr>
        <p:spPr>
          <a:xfrm>
            <a:off x="6217514" y="2967707"/>
            <a:ext cx="39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Amazon</a:t>
            </a:r>
            <a:br>
              <a:rPr lang="en" sz="6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SQS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93" name="Google Shape;493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7550" y="206500"/>
            <a:ext cx="365023" cy="2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13"/>
          <p:cNvSpPr txBox="1"/>
          <p:nvPr/>
        </p:nvSpPr>
        <p:spPr>
          <a:xfrm>
            <a:off x="1238400" y="207025"/>
            <a:ext cx="5420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 SemiBold"/>
                <a:ea typeface="Inter SemiBold"/>
                <a:cs typeface="Inter SemiBold"/>
                <a:sym typeface="Inter SemiBold"/>
              </a:rPr>
              <a:t>Internal Developer Platform on Multi-cloud</a:t>
            </a:r>
            <a:endParaRPr sz="12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5790450" y="3405322"/>
            <a:ext cx="1153800" cy="2190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6" name="Google Shape;496;p13"/>
          <p:cNvCxnSpPr>
            <a:stCxn id="440" idx="3"/>
            <a:endCxn id="495" idx="1"/>
          </p:cNvCxnSpPr>
          <p:nvPr/>
        </p:nvCxnSpPr>
        <p:spPr>
          <a:xfrm>
            <a:off x="5400625" y="2889300"/>
            <a:ext cx="389700" cy="6255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5C5F6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13"/>
          <p:cNvSpPr txBox="1"/>
          <p:nvPr/>
        </p:nvSpPr>
        <p:spPr>
          <a:xfrm>
            <a:off x="5897756" y="3466831"/>
            <a:ext cx="739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Medium"/>
                <a:ea typeface="Inter Medium"/>
                <a:cs typeface="Inter Medium"/>
                <a:sym typeface="Inter Medium"/>
              </a:rPr>
              <a:t>Gateway</a:t>
            </a:r>
            <a:endParaRPr sz="7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98" name="Google Shape;498;p13"/>
          <p:cNvPicPr preferRelativeResize="0"/>
          <p:nvPr/>
        </p:nvPicPr>
        <p:blipFill rotWithShape="1">
          <a:blip r:embed="rId15">
            <a:alphaModFix/>
          </a:blip>
          <a:srcRect b="-12754" l="-8019" r="-8030" t="-4478"/>
          <a:stretch/>
        </p:blipFill>
        <p:spPr>
          <a:xfrm>
            <a:off x="754575" y="155875"/>
            <a:ext cx="365026" cy="29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3"/>
          <p:cNvPicPr preferRelativeResize="0"/>
          <p:nvPr/>
        </p:nvPicPr>
        <p:blipFill rotWithShape="1">
          <a:blip r:embed="rId16">
            <a:alphaModFix/>
          </a:blip>
          <a:srcRect b="0" l="39" r="29" t="0"/>
          <a:stretch/>
        </p:blipFill>
        <p:spPr>
          <a:xfrm>
            <a:off x="3738540" y="1446639"/>
            <a:ext cx="250743" cy="2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13"/>
          <p:cNvSpPr txBox="1"/>
          <p:nvPr/>
        </p:nvSpPr>
        <p:spPr>
          <a:xfrm>
            <a:off x="3649012" y="1715650"/>
            <a:ext cx="474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Workloads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01" name="Google Shape;501;p13"/>
          <p:cNvPicPr preferRelativeResize="0"/>
          <p:nvPr/>
        </p:nvPicPr>
        <p:blipFill rotWithShape="1">
          <a:blip r:embed="rId17">
            <a:alphaModFix/>
          </a:blip>
          <a:srcRect b="0" l="5404" r="5404" t="0"/>
          <a:stretch/>
        </p:blipFill>
        <p:spPr>
          <a:xfrm>
            <a:off x="4923365" y="1446636"/>
            <a:ext cx="223801" cy="250922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3"/>
          <p:cNvSpPr txBox="1"/>
          <p:nvPr/>
        </p:nvSpPr>
        <p:spPr>
          <a:xfrm>
            <a:off x="4821213" y="1722785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Automations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03" name="Google Shape;503;p13"/>
          <p:cNvSpPr/>
          <p:nvPr/>
        </p:nvSpPr>
        <p:spPr>
          <a:xfrm>
            <a:off x="7265307" y="532050"/>
            <a:ext cx="1545600" cy="28170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3"/>
          <p:cNvSpPr/>
          <p:nvPr/>
        </p:nvSpPr>
        <p:spPr>
          <a:xfrm>
            <a:off x="7485604" y="876225"/>
            <a:ext cx="1153800" cy="5541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3"/>
          <p:cNvSpPr/>
          <p:nvPr/>
        </p:nvSpPr>
        <p:spPr>
          <a:xfrm>
            <a:off x="7485604" y="1491348"/>
            <a:ext cx="1153800" cy="5541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3"/>
          <p:cNvSpPr/>
          <p:nvPr/>
        </p:nvSpPr>
        <p:spPr>
          <a:xfrm>
            <a:off x="7485604" y="2106472"/>
            <a:ext cx="1153800" cy="5541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3"/>
          <p:cNvSpPr/>
          <p:nvPr/>
        </p:nvSpPr>
        <p:spPr>
          <a:xfrm>
            <a:off x="7485604" y="2721595"/>
            <a:ext cx="1153800" cy="5541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13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3"/>
          <p:cNvSpPr txBox="1"/>
          <p:nvPr/>
        </p:nvSpPr>
        <p:spPr>
          <a:xfrm>
            <a:off x="7265204" y="585275"/>
            <a:ext cx="154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nter SemiBold"/>
                <a:ea typeface="Inter SemiBold"/>
                <a:cs typeface="Inter SemiBold"/>
                <a:sym typeface="Inter SemiBold"/>
              </a:rPr>
              <a:t>Resource Plane Cloud Estate B</a:t>
            </a:r>
            <a:endParaRPr sz="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09" name="Google Shape;509;p13"/>
          <p:cNvSpPr/>
          <p:nvPr/>
        </p:nvSpPr>
        <p:spPr>
          <a:xfrm>
            <a:off x="7485604" y="874287"/>
            <a:ext cx="548700" cy="142200"/>
          </a:xfrm>
          <a:prstGeom prst="rect">
            <a:avLst/>
          </a:prstGeom>
          <a:solidFill>
            <a:srgbClr val="5C5F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Compute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10" name="Google Shape;510;p13"/>
          <p:cNvSpPr/>
          <p:nvPr/>
        </p:nvSpPr>
        <p:spPr>
          <a:xfrm>
            <a:off x="7485604" y="1490387"/>
            <a:ext cx="399300" cy="142200"/>
          </a:xfrm>
          <a:prstGeom prst="rect">
            <a:avLst/>
          </a:prstGeom>
          <a:solidFill>
            <a:srgbClr val="5C5F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Data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11" name="Google Shape;511;p13"/>
          <p:cNvSpPr/>
          <p:nvPr/>
        </p:nvSpPr>
        <p:spPr>
          <a:xfrm>
            <a:off x="7485604" y="2105987"/>
            <a:ext cx="707400" cy="142200"/>
          </a:xfrm>
          <a:prstGeom prst="rect">
            <a:avLst/>
          </a:prstGeom>
          <a:solidFill>
            <a:srgbClr val="5C5F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Networking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12" name="Google Shape;512;p13"/>
          <p:cNvSpPr/>
          <p:nvPr/>
        </p:nvSpPr>
        <p:spPr>
          <a:xfrm>
            <a:off x="7485604" y="2721562"/>
            <a:ext cx="548700" cy="142200"/>
          </a:xfrm>
          <a:prstGeom prst="rect">
            <a:avLst/>
          </a:prstGeom>
          <a:solidFill>
            <a:srgbClr val="5C5F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Services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13" name="Google Shape;513;p13"/>
          <p:cNvSpPr txBox="1"/>
          <p:nvPr/>
        </p:nvSpPr>
        <p:spPr>
          <a:xfrm>
            <a:off x="7878354" y="1121325"/>
            <a:ext cx="627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Kubernetes Engine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14" name="Google Shape;514;p13"/>
          <p:cNvSpPr txBox="1"/>
          <p:nvPr/>
        </p:nvSpPr>
        <p:spPr>
          <a:xfrm>
            <a:off x="7892921" y="1753477"/>
            <a:ext cx="399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Cloud SQL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15" name="Google Shape;515;p13"/>
          <p:cNvSpPr txBox="1"/>
          <p:nvPr/>
        </p:nvSpPr>
        <p:spPr>
          <a:xfrm>
            <a:off x="7900722" y="2392343"/>
            <a:ext cx="399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Cloud DNS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16" name="Google Shape;516;p13"/>
          <p:cNvSpPr txBox="1"/>
          <p:nvPr/>
        </p:nvSpPr>
        <p:spPr>
          <a:xfrm>
            <a:off x="7865610" y="3011420"/>
            <a:ext cx="399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PubSub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17" name="Google Shape;517;p1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23081" y="1101437"/>
            <a:ext cx="196984" cy="22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650649" y="1705075"/>
            <a:ext cx="151348" cy="22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639525" y="2342325"/>
            <a:ext cx="196999" cy="197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603433" y="2952337"/>
            <a:ext cx="224606" cy="2245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p13"/>
          <p:cNvCxnSpPr>
            <a:stCxn id="495" idx="3"/>
            <a:endCxn id="504" idx="1"/>
          </p:cNvCxnSpPr>
          <p:nvPr/>
        </p:nvCxnSpPr>
        <p:spPr>
          <a:xfrm flipH="1" rot="10800000">
            <a:off x="6944250" y="1153222"/>
            <a:ext cx="541500" cy="2361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13"/>
          <p:cNvCxnSpPr>
            <a:stCxn id="495" idx="3"/>
            <a:endCxn id="505" idx="1"/>
          </p:cNvCxnSpPr>
          <p:nvPr/>
        </p:nvCxnSpPr>
        <p:spPr>
          <a:xfrm flipH="1" rot="10800000">
            <a:off x="6944250" y="1768522"/>
            <a:ext cx="541500" cy="17463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13"/>
          <p:cNvCxnSpPr>
            <a:stCxn id="495" idx="3"/>
            <a:endCxn id="506" idx="1"/>
          </p:cNvCxnSpPr>
          <p:nvPr/>
        </p:nvCxnSpPr>
        <p:spPr>
          <a:xfrm flipH="1" rot="10800000">
            <a:off x="6944250" y="2383522"/>
            <a:ext cx="541500" cy="11313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13"/>
          <p:cNvCxnSpPr>
            <a:stCxn id="495" idx="3"/>
            <a:endCxn id="507" idx="1"/>
          </p:cNvCxnSpPr>
          <p:nvPr/>
        </p:nvCxnSpPr>
        <p:spPr>
          <a:xfrm flipH="1" rot="10800000">
            <a:off x="6944250" y="2998522"/>
            <a:ext cx="541500" cy="5163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5" name="Google Shape;525;p1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692096" y="758364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3"/>
          <p:cNvSpPr txBox="1"/>
          <p:nvPr/>
        </p:nvSpPr>
        <p:spPr>
          <a:xfrm>
            <a:off x="3987594" y="819699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Backstage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27" name="Google Shape;527;p1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520488" y="2757423"/>
            <a:ext cx="279601" cy="279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4"/>
          <p:cNvSpPr/>
          <p:nvPr/>
        </p:nvSpPr>
        <p:spPr>
          <a:xfrm>
            <a:off x="4136825" y="557400"/>
            <a:ext cx="4525500" cy="4243200"/>
          </a:xfrm>
          <a:prstGeom prst="roundRect">
            <a:avLst>
              <a:gd fmla="val 159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4"/>
          <p:cNvSpPr txBox="1"/>
          <p:nvPr/>
        </p:nvSpPr>
        <p:spPr>
          <a:xfrm>
            <a:off x="4333475" y="671302"/>
            <a:ext cx="32199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ter SemiBold"/>
                <a:ea typeface="Inter SemiBold"/>
                <a:cs typeface="Inter SemiBold"/>
                <a:sym typeface="Inter SemiBold"/>
              </a:rPr>
              <a:t>Integration &amp; Delivery Plane</a:t>
            </a:r>
            <a:endParaRPr sz="10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4" name="Google Shape;534;p14"/>
          <p:cNvSpPr/>
          <p:nvPr/>
        </p:nvSpPr>
        <p:spPr>
          <a:xfrm>
            <a:off x="317550" y="557400"/>
            <a:ext cx="3549000" cy="4243200"/>
          </a:xfrm>
          <a:prstGeom prst="roundRect">
            <a:avLst>
              <a:gd fmla="val 159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4"/>
          <p:cNvSpPr txBox="1"/>
          <p:nvPr/>
        </p:nvSpPr>
        <p:spPr>
          <a:xfrm>
            <a:off x="317550" y="207025"/>
            <a:ext cx="3792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 SemiBold"/>
                <a:ea typeface="Inter SemiBold"/>
                <a:cs typeface="Inter SemiBold"/>
                <a:sym typeface="Inter SemiBold"/>
              </a:rPr>
              <a:t>Platform tools</a:t>
            </a:r>
            <a:endParaRPr sz="12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6" name="Google Shape;536;p14"/>
          <p:cNvSpPr/>
          <p:nvPr/>
        </p:nvSpPr>
        <p:spPr>
          <a:xfrm>
            <a:off x="514196" y="911196"/>
            <a:ext cx="1074000" cy="18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IDE</a:t>
            </a:r>
            <a:endParaRPr sz="7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37" name="Google Shape;5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96" y="1168271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14"/>
          <p:cNvSpPr txBox="1"/>
          <p:nvPr/>
        </p:nvSpPr>
        <p:spPr>
          <a:xfrm>
            <a:off x="809694" y="1229606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Visual Studio Code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39" name="Google Shape;539;p14"/>
          <p:cNvSpPr/>
          <p:nvPr/>
        </p:nvSpPr>
        <p:spPr>
          <a:xfrm>
            <a:off x="514196" y="1559596"/>
            <a:ext cx="1074000" cy="18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Developer Portal</a:t>
            </a:r>
            <a:endParaRPr sz="7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40" name="Google Shape;54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96" y="1816671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14"/>
          <p:cNvSpPr txBox="1"/>
          <p:nvPr/>
        </p:nvSpPr>
        <p:spPr>
          <a:xfrm>
            <a:off x="809694" y="1878006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Backstage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42" name="Google Shape;54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196" y="2104148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14"/>
          <p:cNvSpPr txBox="1"/>
          <p:nvPr/>
        </p:nvSpPr>
        <p:spPr>
          <a:xfrm>
            <a:off x="809694" y="216548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Atlassian Compass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44" name="Google Shape;54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196" y="2391623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14"/>
          <p:cNvSpPr txBox="1"/>
          <p:nvPr/>
        </p:nvSpPr>
        <p:spPr>
          <a:xfrm>
            <a:off x="809694" y="245295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Configur8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46" name="Google Shape;546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4196" y="2679098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14"/>
          <p:cNvSpPr txBox="1"/>
          <p:nvPr/>
        </p:nvSpPr>
        <p:spPr>
          <a:xfrm>
            <a:off x="809694" y="274043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Cycloid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48" name="Google Shape;548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4196" y="2966573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4"/>
          <p:cNvSpPr txBox="1"/>
          <p:nvPr/>
        </p:nvSpPr>
        <p:spPr>
          <a:xfrm>
            <a:off x="809694" y="302790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LeanIX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50" name="Google Shape;550;p14"/>
          <p:cNvSpPr txBox="1"/>
          <p:nvPr/>
        </p:nvSpPr>
        <p:spPr>
          <a:xfrm>
            <a:off x="809694" y="331538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Port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51" name="Google Shape;551;p14"/>
          <p:cNvPicPr preferRelativeResize="0"/>
          <p:nvPr/>
        </p:nvPicPr>
        <p:blipFill rotWithShape="1">
          <a:blip r:embed="rId9">
            <a:alphaModFix/>
          </a:blip>
          <a:srcRect b="0" l="514" r="514" t="0"/>
          <a:stretch/>
        </p:blipFill>
        <p:spPr>
          <a:xfrm>
            <a:off x="514196" y="3541523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4"/>
          <p:cNvSpPr txBox="1"/>
          <p:nvPr/>
        </p:nvSpPr>
        <p:spPr>
          <a:xfrm>
            <a:off x="809694" y="360285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OpsLevel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53" name="Google Shape;553;p14"/>
          <p:cNvPicPr preferRelativeResize="0"/>
          <p:nvPr/>
        </p:nvPicPr>
        <p:blipFill rotWithShape="1">
          <a:blip r:embed="rId10">
            <a:alphaModFix/>
          </a:blip>
          <a:srcRect b="0" l="816" r="826" t="0"/>
          <a:stretch/>
        </p:blipFill>
        <p:spPr>
          <a:xfrm>
            <a:off x="514196" y="3828998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14"/>
          <p:cNvSpPr txBox="1"/>
          <p:nvPr/>
        </p:nvSpPr>
        <p:spPr>
          <a:xfrm>
            <a:off x="809694" y="389033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Cortex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55" name="Google Shape;555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514196" y="4116473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14"/>
          <p:cNvSpPr txBox="1"/>
          <p:nvPr/>
        </p:nvSpPr>
        <p:spPr>
          <a:xfrm>
            <a:off x="809694" y="417780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Humanitec Portal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1925321" y="911196"/>
            <a:ext cx="1074000" cy="18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Version Control</a:t>
            </a:r>
            <a:endParaRPr sz="7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58" name="Google Shape;558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25321" y="1168271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14"/>
          <p:cNvSpPr txBox="1"/>
          <p:nvPr/>
        </p:nvSpPr>
        <p:spPr>
          <a:xfrm>
            <a:off x="2220819" y="1229606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GitHub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60" name="Google Shape;560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25321" y="1455748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14"/>
          <p:cNvSpPr txBox="1"/>
          <p:nvPr/>
        </p:nvSpPr>
        <p:spPr>
          <a:xfrm>
            <a:off x="2220819" y="151708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Bitbucket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62" name="Google Shape;562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925321" y="1743223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14"/>
          <p:cNvSpPr txBox="1"/>
          <p:nvPr/>
        </p:nvSpPr>
        <p:spPr>
          <a:xfrm>
            <a:off x="2220819" y="180455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GitLab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64" name="Google Shape;564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25321" y="2687902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4"/>
          <p:cNvSpPr txBox="1"/>
          <p:nvPr/>
        </p:nvSpPr>
        <p:spPr>
          <a:xfrm>
            <a:off x="2220819" y="2749237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Score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66" name="Google Shape;566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925321" y="3569260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14"/>
          <p:cNvSpPr txBox="1"/>
          <p:nvPr/>
        </p:nvSpPr>
        <p:spPr>
          <a:xfrm>
            <a:off x="2220819" y="3630596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Terraform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68" name="Google Shape;568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925321" y="3856738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4"/>
          <p:cNvSpPr txBox="1"/>
          <p:nvPr/>
        </p:nvSpPr>
        <p:spPr>
          <a:xfrm>
            <a:off x="2220819" y="391807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Crossplane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70" name="Google Shape;570;p14"/>
          <p:cNvSpPr/>
          <p:nvPr/>
        </p:nvSpPr>
        <p:spPr>
          <a:xfrm>
            <a:off x="4337625" y="911200"/>
            <a:ext cx="1074000" cy="18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CI Pipeline</a:t>
            </a:r>
            <a:endParaRPr sz="7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71" name="Google Shape;571;p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337625" y="1168275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4"/>
          <p:cNvSpPr txBox="1"/>
          <p:nvPr/>
        </p:nvSpPr>
        <p:spPr>
          <a:xfrm>
            <a:off x="4633123" y="1229610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GitHub Actions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73" name="Google Shape;573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337625" y="1455752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14"/>
          <p:cNvSpPr txBox="1"/>
          <p:nvPr/>
        </p:nvSpPr>
        <p:spPr>
          <a:xfrm>
            <a:off x="4633123" y="151708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Circle CI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75" name="Google Shape;575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337625" y="1743227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14"/>
          <p:cNvSpPr txBox="1"/>
          <p:nvPr/>
        </p:nvSpPr>
        <p:spPr>
          <a:xfrm>
            <a:off x="4633123" y="180456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GitLab CI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77" name="Google Shape;577;p1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337625" y="2030702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4"/>
          <p:cNvSpPr txBox="1"/>
          <p:nvPr/>
        </p:nvSpPr>
        <p:spPr>
          <a:xfrm>
            <a:off x="4633123" y="209203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Jenkins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79" name="Google Shape;579;p1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337625" y="2318177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14"/>
          <p:cNvSpPr txBox="1"/>
          <p:nvPr/>
        </p:nvSpPr>
        <p:spPr>
          <a:xfrm>
            <a:off x="4633123" y="237951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Travis CI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81" name="Google Shape;581;p1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337625" y="2605652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4"/>
          <p:cNvSpPr txBox="1"/>
          <p:nvPr/>
        </p:nvSpPr>
        <p:spPr>
          <a:xfrm>
            <a:off x="4633123" y="266698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Azure DevOps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83" name="Google Shape;583;p1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337625" y="2893127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4"/>
          <p:cNvSpPr txBox="1"/>
          <p:nvPr/>
        </p:nvSpPr>
        <p:spPr>
          <a:xfrm>
            <a:off x="4633123" y="295446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Google Cloud Build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85" name="Google Shape;585;p14"/>
          <p:cNvSpPr/>
          <p:nvPr/>
        </p:nvSpPr>
        <p:spPr>
          <a:xfrm>
            <a:off x="5764050" y="911200"/>
            <a:ext cx="1074000" cy="18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Image Registry</a:t>
            </a:r>
            <a:endParaRPr sz="7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86" name="Google Shape;586;p1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764050" y="1168275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14"/>
          <p:cNvSpPr txBox="1"/>
          <p:nvPr/>
        </p:nvSpPr>
        <p:spPr>
          <a:xfrm>
            <a:off x="6059548" y="1229610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Docker Hub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88" name="Google Shape;588;p1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764050" y="1455752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14"/>
          <p:cNvSpPr txBox="1"/>
          <p:nvPr/>
        </p:nvSpPr>
        <p:spPr>
          <a:xfrm>
            <a:off x="6059548" y="151708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Harbor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90" name="Google Shape;590;p1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764050" y="1743227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14"/>
          <p:cNvSpPr txBox="1"/>
          <p:nvPr/>
        </p:nvSpPr>
        <p:spPr>
          <a:xfrm>
            <a:off x="6059548" y="180456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JFrog Artifactory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92" name="Google Shape;592;p1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764050" y="2030702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14"/>
          <p:cNvSpPr txBox="1"/>
          <p:nvPr/>
        </p:nvSpPr>
        <p:spPr>
          <a:xfrm>
            <a:off x="6059548" y="2049056"/>
            <a:ext cx="778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Azure Container Registry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94" name="Google Shape;594;p1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764050" y="2318177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14"/>
          <p:cNvSpPr txBox="1"/>
          <p:nvPr/>
        </p:nvSpPr>
        <p:spPr>
          <a:xfrm>
            <a:off x="6059548" y="2336531"/>
            <a:ext cx="778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Google Artifact Registry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96" name="Google Shape;596;p1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764050" y="2605652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4"/>
          <p:cNvSpPr txBox="1"/>
          <p:nvPr/>
        </p:nvSpPr>
        <p:spPr>
          <a:xfrm>
            <a:off x="6059548" y="266698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AWS ECR Registry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98" name="Google Shape;598;p14"/>
          <p:cNvSpPr/>
          <p:nvPr/>
        </p:nvSpPr>
        <p:spPr>
          <a:xfrm>
            <a:off x="4337625" y="3241950"/>
            <a:ext cx="1074000" cy="18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Platform Orchestrator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99" name="Google Shape;599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337625" y="3499025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4"/>
          <p:cNvSpPr txBox="1"/>
          <p:nvPr/>
        </p:nvSpPr>
        <p:spPr>
          <a:xfrm>
            <a:off x="4633123" y="3510215"/>
            <a:ext cx="778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Humanitec Platform Orchestrator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01" name="Google Shape;601;p14"/>
          <p:cNvPicPr preferRelativeResize="0"/>
          <p:nvPr/>
        </p:nvPicPr>
        <p:blipFill rotWithShape="1">
          <a:blip r:embed="rId30">
            <a:alphaModFix/>
          </a:blip>
          <a:srcRect b="0" l="563" r="573" t="0"/>
          <a:stretch/>
        </p:blipFill>
        <p:spPr>
          <a:xfrm>
            <a:off x="4337625" y="3786502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14"/>
          <p:cNvSpPr txBox="1"/>
          <p:nvPr/>
        </p:nvSpPr>
        <p:spPr>
          <a:xfrm>
            <a:off x="4633123" y="384783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Kratix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03" name="Google Shape;603;p14"/>
          <p:cNvSpPr txBox="1"/>
          <p:nvPr/>
        </p:nvSpPr>
        <p:spPr>
          <a:xfrm>
            <a:off x="514200" y="671302"/>
            <a:ext cx="32199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ter SemiBold"/>
                <a:ea typeface="Inter SemiBold"/>
                <a:cs typeface="Inter SemiBold"/>
                <a:sym typeface="Inter SemiBold"/>
              </a:rPr>
              <a:t>Developer Control Plane </a:t>
            </a:r>
            <a:endParaRPr sz="10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04" name="Google Shape;604;p14"/>
          <p:cNvSpPr/>
          <p:nvPr/>
        </p:nvSpPr>
        <p:spPr>
          <a:xfrm>
            <a:off x="7190475" y="911200"/>
            <a:ext cx="1074000" cy="18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CD</a:t>
            </a:r>
            <a:endParaRPr sz="7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05" name="Google Shape;605;p14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7190475" y="1168275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4"/>
          <p:cNvSpPr txBox="1"/>
          <p:nvPr/>
        </p:nvSpPr>
        <p:spPr>
          <a:xfrm>
            <a:off x="7485973" y="1229610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ArgoCD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07" name="Google Shape;607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90475" y="1455752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14"/>
          <p:cNvSpPr txBox="1"/>
          <p:nvPr/>
        </p:nvSpPr>
        <p:spPr>
          <a:xfrm>
            <a:off x="7485973" y="151708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Humanitec Pipelines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09" name="Google Shape;609;p14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7190475" y="1743227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14"/>
          <p:cNvSpPr txBox="1"/>
          <p:nvPr/>
        </p:nvSpPr>
        <p:spPr>
          <a:xfrm>
            <a:off x="7485973" y="180456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Codefresh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11" name="Google Shape;611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190475" y="2346819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14"/>
          <p:cNvSpPr txBox="1"/>
          <p:nvPr/>
        </p:nvSpPr>
        <p:spPr>
          <a:xfrm>
            <a:off x="7485973" y="2408155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GitLab CD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13" name="Google Shape;613;p14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7190475" y="2634294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4"/>
          <p:cNvSpPr txBox="1"/>
          <p:nvPr/>
        </p:nvSpPr>
        <p:spPr>
          <a:xfrm>
            <a:off x="7485973" y="2695630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Flux CD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15" name="Google Shape;615;p14"/>
          <p:cNvSpPr/>
          <p:nvPr/>
        </p:nvSpPr>
        <p:spPr>
          <a:xfrm>
            <a:off x="5764050" y="3315375"/>
            <a:ext cx="1218900" cy="18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Infrastructure</a:t>
            </a: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Control</a:t>
            </a:r>
            <a:r>
              <a:rPr lang="en" sz="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Plane</a:t>
            </a:r>
            <a:endParaRPr sz="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16" name="Google Shape;616;p14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764050" y="3572450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14"/>
          <p:cNvSpPr txBox="1"/>
          <p:nvPr/>
        </p:nvSpPr>
        <p:spPr>
          <a:xfrm>
            <a:off x="6059548" y="3633785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Atlantis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18" name="Google Shape;618;p14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5764050" y="3859927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14"/>
          <p:cNvSpPr txBox="1"/>
          <p:nvPr/>
        </p:nvSpPr>
        <p:spPr>
          <a:xfrm>
            <a:off x="6059548" y="392126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Spacelift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20" name="Google Shape;620;p14"/>
          <p:cNvSpPr/>
          <p:nvPr/>
        </p:nvSpPr>
        <p:spPr>
          <a:xfrm>
            <a:off x="1925325" y="2386425"/>
            <a:ext cx="1254900" cy="22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App Source Code / Workload </a:t>
            </a:r>
            <a:r>
              <a:rPr lang="en" sz="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Specification</a:t>
            </a:r>
            <a:endParaRPr sz="6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21" name="Google Shape;621;p14"/>
          <p:cNvSpPr/>
          <p:nvPr/>
        </p:nvSpPr>
        <p:spPr>
          <a:xfrm>
            <a:off x="1925325" y="3248825"/>
            <a:ext cx="1254900" cy="22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Platform Source </a:t>
            </a:r>
            <a:r>
              <a:rPr lang="en" sz="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Code</a:t>
            </a:r>
            <a:r>
              <a:rPr lang="en" sz="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/ Infrastructure as </a:t>
            </a:r>
            <a:r>
              <a:rPr lang="en" sz="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Code</a:t>
            </a:r>
            <a:r>
              <a:rPr lang="en" sz="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(IaC)</a:t>
            </a:r>
            <a:endParaRPr sz="6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22" name="Google Shape;622;p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190475" y="2057427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4"/>
          <p:cNvSpPr txBox="1"/>
          <p:nvPr/>
        </p:nvSpPr>
        <p:spPr>
          <a:xfrm>
            <a:off x="7485973" y="211876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GitHub Actions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24" name="Google Shape;624;p14"/>
          <p:cNvSpPr txBox="1"/>
          <p:nvPr>
            <p:ph idx="12" type="sldNum"/>
          </p:nvPr>
        </p:nvSpPr>
        <p:spPr>
          <a:xfrm>
            <a:off x="8051908" y="4656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5" name="Google Shape;625;p14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5764050" y="4162638"/>
            <a:ext cx="228851" cy="228851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14"/>
          <p:cNvSpPr txBox="1"/>
          <p:nvPr/>
        </p:nvSpPr>
        <p:spPr>
          <a:xfrm>
            <a:off x="6059548" y="4223974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Terramate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27" name="Google Shape;627;p14"/>
          <p:cNvPicPr preferRelativeResize="0"/>
          <p:nvPr/>
        </p:nvPicPr>
        <p:blipFill rotWithShape="1">
          <a:blip r:embed="rId37">
            <a:alphaModFix/>
          </a:blip>
          <a:srcRect b="9775" l="0" r="0" t="9767"/>
          <a:stretch/>
        </p:blipFill>
        <p:spPr>
          <a:xfrm>
            <a:off x="5764050" y="4476813"/>
            <a:ext cx="228851" cy="228852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14"/>
          <p:cNvSpPr txBox="1"/>
          <p:nvPr/>
        </p:nvSpPr>
        <p:spPr>
          <a:xfrm>
            <a:off x="6059548" y="4538149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Radius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29" name="Google Shape;629;p14"/>
          <p:cNvPicPr preferRelativeResize="0"/>
          <p:nvPr/>
        </p:nvPicPr>
        <p:blipFill rotWithShape="1">
          <a:blip r:embed="rId38">
            <a:alphaModFix/>
          </a:blip>
          <a:srcRect b="3831" l="0" r="0" t="3840"/>
          <a:stretch/>
        </p:blipFill>
        <p:spPr>
          <a:xfrm>
            <a:off x="1925321" y="4144238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14"/>
          <p:cNvSpPr txBox="1"/>
          <p:nvPr/>
        </p:nvSpPr>
        <p:spPr>
          <a:xfrm>
            <a:off x="2220819" y="420557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OpenTofu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31" name="Google Shape;631;p14"/>
          <p:cNvPicPr preferRelativeResize="0"/>
          <p:nvPr/>
        </p:nvPicPr>
        <p:blipFill rotWithShape="1">
          <a:blip r:embed="rId39">
            <a:alphaModFix/>
          </a:blip>
          <a:srcRect b="0" l="-391" r="10" t="0"/>
          <a:stretch/>
        </p:blipFill>
        <p:spPr>
          <a:xfrm>
            <a:off x="490288" y="4403949"/>
            <a:ext cx="245522" cy="1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14"/>
          <p:cNvSpPr txBox="1"/>
          <p:nvPr/>
        </p:nvSpPr>
        <p:spPr>
          <a:xfrm>
            <a:off x="809700" y="4450150"/>
            <a:ext cx="923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Red Hat Developer Hub</a:t>
            </a:r>
            <a:endParaRPr sz="6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33" name="Google Shape;633;p14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536225" y="3276303"/>
            <a:ext cx="184801" cy="184801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14"/>
          <p:cNvSpPr txBox="1"/>
          <p:nvPr/>
        </p:nvSpPr>
        <p:spPr>
          <a:xfrm>
            <a:off x="7485973" y="2983405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Octopus Deploy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35" name="Google Shape;635;p14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7201950" y="2921775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4"/>
          <p:cNvSpPr txBox="1"/>
          <p:nvPr/>
        </p:nvSpPr>
        <p:spPr>
          <a:xfrm>
            <a:off x="4633123" y="413531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KusionStack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37" name="Google Shape;637;p14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343149" y="4151674"/>
            <a:ext cx="228850" cy="73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14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764050" y="2940825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4"/>
          <p:cNvSpPr txBox="1"/>
          <p:nvPr/>
        </p:nvSpPr>
        <p:spPr>
          <a:xfrm>
            <a:off x="6059550" y="3015925"/>
            <a:ext cx="6078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Quay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5"/>
          <p:cNvSpPr/>
          <p:nvPr/>
        </p:nvSpPr>
        <p:spPr>
          <a:xfrm>
            <a:off x="2002200" y="557400"/>
            <a:ext cx="4525500" cy="4243200"/>
          </a:xfrm>
          <a:prstGeom prst="roundRect">
            <a:avLst>
              <a:gd fmla="val 159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5"/>
          <p:cNvSpPr txBox="1"/>
          <p:nvPr/>
        </p:nvSpPr>
        <p:spPr>
          <a:xfrm>
            <a:off x="2198850" y="671302"/>
            <a:ext cx="32199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ter SemiBold"/>
                <a:ea typeface="Inter SemiBold"/>
                <a:cs typeface="Inter SemiBold"/>
                <a:sym typeface="Inter SemiBold"/>
              </a:rPr>
              <a:t>Security Plane</a:t>
            </a:r>
            <a:endParaRPr sz="10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46" name="Google Shape;646;p15"/>
          <p:cNvSpPr/>
          <p:nvPr/>
        </p:nvSpPr>
        <p:spPr>
          <a:xfrm>
            <a:off x="317550" y="557400"/>
            <a:ext cx="1496400" cy="4243200"/>
          </a:xfrm>
          <a:prstGeom prst="roundRect">
            <a:avLst>
              <a:gd fmla="val 159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5"/>
          <p:cNvSpPr txBox="1"/>
          <p:nvPr/>
        </p:nvSpPr>
        <p:spPr>
          <a:xfrm>
            <a:off x="317550" y="207025"/>
            <a:ext cx="18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Platform tools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48" name="Google Shape;648;p15"/>
          <p:cNvSpPr/>
          <p:nvPr/>
        </p:nvSpPr>
        <p:spPr>
          <a:xfrm>
            <a:off x="514196" y="1046198"/>
            <a:ext cx="1074000" cy="18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Observability</a:t>
            </a:r>
            <a:endParaRPr sz="7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49" name="Google Shape;64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196" y="1303273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15"/>
          <p:cNvSpPr txBox="1"/>
          <p:nvPr/>
        </p:nvSpPr>
        <p:spPr>
          <a:xfrm>
            <a:off x="809694" y="136460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Datadog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51" name="Google Shape;65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96" y="1590750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15"/>
          <p:cNvSpPr txBox="1"/>
          <p:nvPr/>
        </p:nvSpPr>
        <p:spPr>
          <a:xfrm>
            <a:off x="809694" y="1652085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Fluentbit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53" name="Google Shape;65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196" y="1878225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15"/>
          <p:cNvSpPr txBox="1"/>
          <p:nvPr/>
        </p:nvSpPr>
        <p:spPr>
          <a:xfrm>
            <a:off x="809694" y="1939560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Jaeger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55" name="Google Shape;65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196" y="2165700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15"/>
          <p:cNvSpPr txBox="1"/>
          <p:nvPr/>
        </p:nvSpPr>
        <p:spPr>
          <a:xfrm>
            <a:off x="809694" y="2184054"/>
            <a:ext cx="778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Google Cloud Operation Suite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57" name="Google Shape;65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4196" y="2453175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15"/>
          <p:cNvSpPr txBox="1"/>
          <p:nvPr/>
        </p:nvSpPr>
        <p:spPr>
          <a:xfrm>
            <a:off x="809694" y="2514510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ELK Stack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59" name="Google Shape;659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4196" y="2740650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5"/>
          <p:cNvSpPr txBox="1"/>
          <p:nvPr/>
        </p:nvSpPr>
        <p:spPr>
          <a:xfrm>
            <a:off x="809694" y="2801985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Logs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61" name="Google Shape;661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4196" y="3028125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15"/>
          <p:cNvSpPr txBox="1"/>
          <p:nvPr/>
        </p:nvSpPr>
        <p:spPr>
          <a:xfrm>
            <a:off x="809694" y="3089460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Prometheus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63" name="Google Shape;663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4196" y="3315600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15"/>
          <p:cNvSpPr txBox="1"/>
          <p:nvPr/>
        </p:nvSpPr>
        <p:spPr>
          <a:xfrm>
            <a:off x="809694" y="3376935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Splunk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65" name="Google Shape;665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4196" y="3603075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15"/>
          <p:cNvSpPr txBox="1"/>
          <p:nvPr/>
        </p:nvSpPr>
        <p:spPr>
          <a:xfrm>
            <a:off x="809694" y="3664410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New Relic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67" name="Google Shape;667;p15"/>
          <p:cNvSpPr/>
          <p:nvPr/>
        </p:nvSpPr>
        <p:spPr>
          <a:xfrm>
            <a:off x="2203000" y="911200"/>
            <a:ext cx="1074000" cy="18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Secrets Management</a:t>
            </a:r>
            <a:endParaRPr sz="65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68" name="Google Shape;668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03000" y="1168275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5"/>
          <p:cNvSpPr txBox="1"/>
          <p:nvPr/>
        </p:nvSpPr>
        <p:spPr>
          <a:xfrm>
            <a:off x="2498498" y="1229610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HCP Vault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70" name="Google Shape;670;p15"/>
          <p:cNvPicPr preferRelativeResize="0"/>
          <p:nvPr/>
        </p:nvPicPr>
        <p:blipFill rotWithShape="1">
          <a:blip r:embed="rId13">
            <a:alphaModFix/>
          </a:blip>
          <a:srcRect b="0" l="0" r="-3177" t="0"/>
          <a:stretch/>
        </p:blipFill>
        <p:spPr>
          <a:xfrm>
            <a:off x="2192800" y="1497350"/>
            <a:ext cx="228850" cy="131897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15"/>
          <p:cNvSpPr txBox="1"/>
          <p:nvPr/>
        </p:nvSpPr>
        <p:spPr>
          <a:xfrm>
            <a:off x="2498498" y="1474106"/>
            <a:ext cx="778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Google Secrets Manager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72" name="Google Shape;672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03000" y="1743227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15"/>
          <p:cNvSpPr txBox="1"/>
          <p:nvPr/>
        </p:nvSpPr>
        <p:spPr>
          <a:xfrm>
            <a:off x="2498498" y="180456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Azure Key Vault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74" name="Google Shape;674;p15"/>
          <p:cNvSpPr txBox="1"/>
          <p:nvPr/>
        </p:nvSpPr>
        <p:spPr>
          <a:xfrm>
            <a:off x="2498498" y="2049056"/>
            <a:ext cx="778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AWS Secrets Manager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75" name="Google Shape;675;p15"/>
          <p:cNvSpPr/>
          <p:nvPr/>
        </p:nvSpPr>
        <p:spPr>
          <a:xfrm>
            <a:off x="3629425" y="911200"/>
            <a:ext cx="2314200" cy="18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Security</a:t>
            </a:r>
            <a:endParaRPr sz="7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76" name="Google Shape;676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629425" y="1168275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5"/>
          <p:cNvSpPr txBox="1"/>
          <p:nvPr/>
        </p:nvSpPr>
        <p:spPr>
          <a:xfrm>
            <a:off x="3924923" y="1229610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Tigera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78" name="Google Shape;678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629425" y="1455752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15"/>
          <p:cNvSpPr txBox="1"/>
          <p:nvPr/>
        </p:nvSpPr>
        <p:spPr>
          <a:xfrm>
            <a:off x="3924923" y="151708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Snyk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80" name="Google Shape;680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629425" y="1743227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5"/>
          <p:cNvSpPr txBox="1"/>
          <p:nvPr/>
        </p:nvSpPr>
        <p:spPr>
          <a:xfrm>
            <a:off x="3924923" y="180456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Gremlin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82" name="Google Shape;682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629425" y="2030702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5"/>
          <p:cNvSpPr txBox="1"/>
          <p:nvPr/>
        </p:nvSpPr>
        <p:spPr>
          <a:xfrm>
            <a:off x="3924923" y="209203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Armo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84" name="Google Shape;684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629425" y="2318177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5"/>
          <p:cNvSpPr txBox="1"/>
          <p:nvPr/>
        </p:nvSpPr>
        <p:spPr>
          <a:xfrm>
            <a:off x="3924923" y="237951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Aqua Security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86" name="Google Shape;686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629425" y="2605652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5"/>
          <p:cNvSpPr txBox="1"/>
          <p:nvPr/>
        </p:nvSpPr>
        <p:spPr>
          <a:xfrm>
            <a:off x="3924923" y="266698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Orca Security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88" name="Google Shape;688;p15"/>
          <p:cNvSpPr txBox="1"/>
          <p:nvPr/>
        </p:nvSpPr>
        <p:spPr>
          <a:xfrm>
            <a:off x="514200" y="671300"/>
            <a:ext cx="113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ter SemiBold"/>
                <a:ea typeface="Inter SemiBold"/>
                <a:cs typeface="Inter SemiBold"/>
                <a:sym typeface="Inter SemiBold"/>
              </a:rPr>
              <a:t>Monitoring &amp; Logging Plane</a:t>
            </a:r>
            <a:endParaRPr sz="10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89" name="Google Shape;689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869600" y="1168275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5"/>
          <p:cNvSpPr txBox="1"/>
          <p:nvPr/>
        </p:nvSpPr>
        <p:spPr>
          <a:xfrm>
            <a:off x="5165098" y="1229610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Styra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91" name="Google Shape;691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869600" y="1455752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15"/>
          <p:cNvSpPr txBox="1"/>
          <p:nvPr/>
        </p:nvSpPr>
        <p:spPr>
          <a:xfrm>
            <a:off x="5165098" y="151708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Azure Sentinel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93" name="Google Shape;693;p1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869600" y="1743227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15"/>
          <p:cNvSpPr txBox="1"/>
          <p:nvPr/>
        </p:nvSpPr>
        <p:spPr>
          <a:xfrm>
            <a:off x="5165098" y="180456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Nirmata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95" name="Google Shape;695;p1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869600" y="2030702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15"/>
          <p:cNvSpPr txBox="1"/>
          <p:nvPr/>
        </p:nvSpPr>
        <p:spPr>
          <a:xfrm>
            <a:off x="5165098" y="209203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Cilium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97" name="Google Shape;697;p15"/>
          <p:cNvSpPr/>
          <p:nvPr/>
        </p:nvSpPr>
        <p:spPr>
          <a:xfrm>
            <a:off x="514196" y="4047021"/>
            <a:ext cx="1074000" cy="18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Analytics</a:t>
            </a:r>
            <a:endParaRPr sz="7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98" name="Google Shape;698;p1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14196" y="4304096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5"/>
          <p:cNvSpPr txBox="1"/>
          <p:nvPr/>
        </p:nvSpPr>
        <p:spPr>
          <a:xfrm>
            <a:off x="809694" y="4365431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Logilica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00" name="Google Shape;700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3629425" y="2893127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15"/>
          <p:cNvSpPr txBox="1"/>
          <p:nvPr/>
        </p:nvSpPr>
        <p:spPr>
          <a:xfrm>
            <a:off x="3924923" y="295446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Teleport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02" name="Google Shape;702;p1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3629425" y="3180602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15"/>
          <p:cNvSpPr txBox="1"/>
          <p:nvPr/>
        </p:nvSpPr>
        <p:spPr>
          <a:xfrm>
            <a:off x="3924923" y="324193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Anchore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04" name="Google Shape;704;p1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3629425" y="3468077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5"/>
          <p:cNvSpPr txBox="1"/>
          <p:nvPr/>
        </p:nvSpPr>
        <p:spPr>
          <a:xfrm>
            <a:off x="3924923" y="352941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Sysdig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06" name="Google Shape;706;p1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629425" y="3755552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5"/>
          <p:cNvSpPr txBox="1"/>
          <p:nvPr/>
        </p:nvSpPr>
        <p:spPr>
          <a:xfrm>
            <a:off x="3924923" y="381688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Tetrate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08" name="Google Shape;708;p1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3629425" y="4043027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15"/>
          <p:cNvSpPr txBox="1"/>
          <p:nvPr/>
        </p:nvSpPr>
        <p:spPr>
          <a:xfrm>
            <a:off x="3924923" y="4104363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Calico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10" name="Google Shape;710;p1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629425" y="4330502"/>
            <a:ext cx="228850" cy="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15"/>
          <p:cNvSpPr txBox="1"/>
          <p:nvPr/>
        </p:nvSpPr>
        <p:spPr>
          <a:xfrm>
            <a:off x="3924923" y="4391838"/>
            <a:ext cx="778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Fossa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12" name="Google Shape;712;p15"/>
          <p:cNvSpPr txBox="1"/>
          <p:nvPr>
            <p:ph idx="12" type="sldNum"/>
          </p:nvPr>
        </p:nvSpPr>
        <p:spPr>
          <a:xfrm>
            <a:off x="8051908" y="4656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3" name="Google Shape;713;p15"/>
          <p:cNvPicPr preferRelativeResize="0"/>
          <p:nvPr/>
        </p:nvPicPr>
        <p:blipFill rotWithShape="1">
          <a:blip r:embed="rId32">
            <a:alphaModFix/>
          </a:blip>
          <a:srcRect b="0" l="0" r="0" t="9"/>
          <a:stretch/>
        </p:blipFill>
        <p:spPr>
          <a:xfrm>
            <a:off x="2195325" y="2030607"/>
            <a:ext cx="223800" cy="225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638A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